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3" r:id="rId3"/>
  </p:sldMasterIdLst>
  <p:notesMasterIdLst>
    <p:notesMasterId r:id="rId118"/>
  </p:notesMasterIdLst>
  <p:handoutMasterIdLst>
    <p:handoutMasterId r:id="rId119"/>
  </p:handoutMasterIdLst>
  <p:sldIdLst>
    <p:sldId id="270" r:id="rId4"/>
    <p:sldId id="256" r:id="rId5"/>
    <p:sldId id="261" r:id="rId6"/>
    <p:sldId id="264" r:id="rId7"/>
    <p:sldId id="311" r:id="rId8"/>
    <p:sldId id="315" r:id="rId9"/>
    <p:sldId id="424" r:id="rId10"/>
    <p:sldId id="355" r:id="rId11"/>
    <p:sldId id="302" r:id="rId12"/>
    <p:sldId id="305" r:id="rId13"/>
    <p:sldId id="319" r:id="rId14"/>
    <p:sldId id="312" r:id="rId15"/>
    <p:sldId id="304" r:id="rId16"/>
    <p:sldId id="316" r:id="rId17"/>
    <p:sldId id="425" r:id="rId18"/>
    <p:sldId id="317" r:id="rId19"/>
    <p:sldId id="318" r:id="rId20"/>
    <p:sldId id="426" r:id="rId21"/>
    <p:sldId id="326" r:id="rId22"/>
    <p:sldId id="331" r:id="rId23"/>
    <p:sldId id="334" r:id="rId24"/>
    <p:sldId id="332" r:id="rId25"/>
    <p:sldId id="333" r:id="rId26"/>
    <p:sldId id="336" r:id="rId27"/>
    <p:sldId id="337" r:id="rId28"/>
    <p:sldId id="330" r:id="rId29"/>
    <p:sldId id="329" r:id="rId30"/>
    <p:sldId id="321" r:id="rId31"/>
    <p:sldId id="338" r:id="rId32"/>
    <p:sldId id="322" r:id="rId33"/>
    <p:sldId id="339" r:id="rId34"/>
    <p:sldId id="323" r:id="rId35"/>
    <p:sldId id="340" r:id="rId36"/>
    <p:sldId id="351" r:id="rId37"/>
    <p:sldId id="350" r:id="rId38"/>
    <p:sldId id="356" r:id="rId39"/>
    <p:sldId id="341" r:id="rId40"/>
    <p:sldId id="353" r:id="rId41"/>
    <p:sldId id="354" r:id="rId42"/>
    <p:sldId id="357" r:id="rId43"/>
    <p:sldId id="358" r:id="rId44"/>
    <p:sldId id="352" r:id="rId45"/>
    <p:sldId id="343" r:id="rId46"/>
    <p:sldId id="345" r:id="rId47"/>
    <p:sldId id="344" r:id="rId48"/>
    <p:sldId id="359" r:id="rId49"/>
    <p:sldId id="360" r:id="rId50"/>
    <p:sldId id="362" r:id="rId51"/>
    <p:sldId id="445" r:id="rId52"/>
    <p:sldId id="446" r:id="rId53"/>
    <p:sldId id="347" r:id="rId54"/>
    <p:sldId id="348" r:id="rId55"/>
    <p:sldId id="349" r:id="rId56"/>
    <p:sldId id="361" r:id="rId57"/>
    <p:sldId id="365" r:id="rId58"/>
    <p:sldId id="375" r:id="rId59"/>
    <p:sldId id="376" r:id="rId60"/>
    <p:sldId id="377" r:id="rId61"/>
    <p:sldId id="386" r:id="rId62"/>
    <p:sldId id="385" r:id="rId63"/>
    <p:sldId id="378" r:id="rId64"/>
    <p:sldId id="379" r:id="rId65"/>
    <p:sldId id="387" r:id="rId66"/>
    <p:sldId id="393" r:id="rId67"/>
    <p:sldId id="388" r:id="rId68"/>
    <p:sldId id="389" r:id="rId69"/>
    <p:sldId id="390" r:id="rId70"/>
    <p:sldId id="391" r:id="rId71"/>
    <p:sldId id="392" r:id="rId72"/>
    <p:sldId id="394" r:id="rId73"/>
    <p:sldId id="450" r:id="rId74"/>
    <p:sldId id="399" r:id="rId75"/>
    <p:sldId id="396" r:id="rId76"/>
    <p:sldId id="397" r:id="rId77"/>
    <p:sldId id="398" r:id="rId78"/>
    <p:sldId id="400" r:id="rId79"/>
    <p:sldId id="401" r:id="rId80"/>
    <p:sldId id="402" r:id="rId81"/>
    <p:sldId id="403" r:id="rId82"/>
    <p:sldId id="415" r:id="rId83"/>
    <p:sldId id="447" r:id="rId84"/>
    <p:sldId id="448" r:id="rId85"/>
    <p:sldId id="416" r:id="rId86"/>
    <p:sldId id="429" r:id="rId87"/>
    <p:sldId id="417" r:id="rId88"/>
    <p:sldId id="432" r:id="rId89"/>
    <p:sldId id="433" r:id="rId90"/>
    <p:sldId id="434" r:id="rId91"/>
    <p:sldId id="430" r:id="rId92"/>
    <p:sldId id="435" r:id="rId93"/>
    <p:sldId id="436" r:id="rId94"/>
    <p:sldId id="437" r:id="rId95"/>
    <p:sldId id="431" r:id="rId96"/>
    <p:sldId id="438" r:id="rId97"/>
    <p:sldId id="439" r:id="rId98"/>
    <p:sldId id="441" r:id="rId99"/>
    <p:sldId id="443" r:id="rId100"/>
    <p:sldId id="444" r:id="rId101"/>
    <p:sldId id="411" r:id="rId102"/>
    <p:sldId id="404" r:id="rId103"/>
    <p:sldId id="405" r:id="rId104"/>
    <p:sldId id="409" r:id="rId105"/>
    <p:sldId id="406" r:id="rId106"/>
    <p:sldId id="407" r:id="rId107"/>
    <p:sldId id="408" r:id="rId108"/>
    <p:sldId id="419" r:id="rId109"/>
    <p:sldId id="413" r:id="rId110"/>
    <p:sldId id="412" r:id="rId111"/>
    <p:sldId id="414" r:id="rId112"/>
    <p:sldId id="420" r:id="rId113"/>
    <p:sldId id="422" r:id="rId114"/>
    <p:sldId id="423" r:id="rId115"/>
    <p:sldId id="368" r:id="rId116"/>
    <p:sldId id="262" r:id="rId117"/>
  </p:sldIdLst>
  <p:sldSz cx="9144000" cy="5143500" type="screen16x9"/>
  <p:notesSz cx="6735763" cy="9866313"/>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4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B2A3"/>
    <a:srgbClr val="98DFBB"/>
    <a:srgbClr val="A4B4EA"/>
    <a:srgbClr val="9AD3E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30" d="100"/>
          <a:sy n="130" d="100"/>
        </p:scale>
        <p:origin x="-1050" y="-366"/>
      </p:cViewPr>
      <p:guideLst>
        <p:guide orient="horz" pos="1847"/>
        <p:guide pos="2880"/>
      </p:guideLst>
    </p:cSldViewPr>
  </p:slideViewPr>
  <p:notesTextViewPr>
    <p:cViewPr>
      <p:scale>
        <a:sx n="1" d="1"/>
        <a:sy n="1" d="1"/>
      </p:scale>
      <p:origin x="0" y="0"/>
    </p:cViewPr>
  </p:notesTextViewPr>
  <p:notesViewPr>
    <p:cSldViewPr>
      <p:cViewPr varScale="1">
        <p:scale>
          <a:sx n="88" d="100"/>
          <a:sy n="88" d="100"/>
        </p:scale>
        <p:origin x="-3870" y="-108"/>
      </p:cViewPr>
      <p:guideLst>
        <p:guide orient="horz" pos="3108"/>
        <p:guide pos="2122"/>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3F16087E-40C7-4177-AA6B-8782A1E196D8}" type="datetimeFigureOut">
              <a:rPr lang="en-US" smtClean="0"/>
              <a:pPr/>
              <a:t>8/23/2018</a:t>
            </a:fld>
            <a:endParaRPr lang="en-US"/>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D2379051-DF06-49F7-BD12-C23770053462}" type="slidenum">
              <a:rPr lang="en-US" smtClean="0"/>
              <a:pPr/>
              <a:t>‹#›</a:t>
            </a:fld>
            <a:endParaRPr lang="en-US"/>
          </a:p>
        </p:txBody>
      </p:sp>
    </p:spTree>
    <p:extLst>
      <p:ext uri="{BB962C8B-B14F-4D97-AF65-F5344CB8AC3E}">
        <p14:creationId xmlns:p14="http://schemas.microsoft.com/office/powerpoint/2010/main" xmlns="" val="935108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A0FE4780-4742-4AF7-B9F6-29387D06C872}" type="datetimeFigureOut">
              <a:rPr lang="ko-KR" altLang="en-US" smtClean="0"/>
              <a:pPr/>
              <a:t>2018-08-23</a:t>
            </a:fld>
            <a:endParaRPr lang="ko-KR" altLang="en-US"/>
          </a:p>
        </p:txBody>
      </p:sp>
      <p:sp>
        <p:nvSpPr>
          <p:cNvPr id="4" name="Slide Image Placeholder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ko-KR" altLang="en-US"/>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B820E160-F603-41F3-A192-DC95957721C3}" type="slidenum">
              <a:rPr lang="ko-KR" altLang="en-US" smtClean="0"/>
              <a:pPr/>
              <a:t>‹#›</a:t>
            </a:fld>
            <a:endParaRPr lang="ko-KR" altLang="en-US"/>
          </a:p>
        </p:txBody>
      </p:sp>
    </p:spTree>
    <p:extLst>
      <p:ext uri="{BB962C8B-B14F-4D97-AF65-F5344CB8AC3E}">
        <p14:creationId xmlns:p14="http://schemas.microsoft.com/office/powerpoint/2010/main" xmlns="" val="195144111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9375" y="739775"/>
            <a:ext cx="6577013" cy="3700463"/>
          </a:xfrm>
        </p:spPr>
      </p:sp>
      <p:sp>
        <p:nvSpPr>
          <p:cNvPr id="3" name="Notes Placeholder 2"/>
          <p:cNvSpPr>
            <a:spLocks noGrp="1"/>
          </p:cNvSpPr>
          <p:nvPr>
            <p:ph type="body" idx="1"/>
          </p:nvPr>
        </p:nvSpPr>
        <p:spPr/>
        <p:txBody>
          <a:bodyPr/>
          <a:lstStyle/>
          <a:p>
            <a:endParaRPr lang="ko-KR" altLang="en-US" dirty="0"/>
          </a:p>
        </p:txBody>
      </p:sp>
      <p:sp>
        <p:nvSpPr>
          <p:cNvPr id="4" name="Slide Number Placeholder 3"/>
          <p:cNvSpPr>
            <a:spLocks noGrp="1"/>
          </p:cNvSpPr>
          <p:nvPr>
            <p:ph type="sldNum" sz="quarter" idx="10"/>
          </p:nvPr>
        </p:nvSpPr>
        <p:spPr/>
        <p:txBody>
          <a:bodyPr/>
          <a:lstStyle/>
          <a:p>
            <a:fld id="{B820E160-F603-41F3-A192-DC95957721C3}" type="slidenum">
              <a:rPr lang="ko-KR" altLang="en-US" smtClean="0"/>
              <a:pPr/>
              <a:t>2</a:t>
            </a:fld>
            <a:endParaRPr lang="ko-KR" altLang="en-US"/>
          </a:p>
        </p:txBody>
      </p:sp>
    </p:spTree>
    <p:extLst>
      <p:ext uri="{BB962C8B-B14F-4D97-AF65-F5344CB8AC3E}">
        <p14:creationId xmlns:p14="http://schemas.microsoft.com/office/powerpoint/2010/main" xmlns="" val="23168198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audio" Target="../media/audio1.wa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slideMaster" Target="../slideMasters/slideMaster3.xml"/><Relationship Id="rId1" Type="http://schemas.openxmlformats.org/officeDocument/2006/relationships/audio" Target="../media/audio1.wa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audio" Target="../media/audio1.wav"/><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3923928" y="2643759"/>
            <a:ext cx="5220073" cy="1080120"/>
          </a:xfrm>
          <a:prstGeom prst="rect">
            <a:avLst/>
          </a:prstGeom>
        </p:spPr>
        <p:txBody>
          <a:bodyPr anchor="ctr"/>
          <a:lstStyle>
            <a:lvl1pPr marL="0" indent="0" algn="l">
              <a:lnSpc>
                <a:spcPct val="100000"/>
              </a:lnSpc>
              <a:buNone/>
              <a:defRPr sz="3600" b="1" baseline="0">
                <a:solidFill>
                  <a:schemeClr val="tx1">
                    <a:lumMod val="75000"/>
                    <a:lumOff val="25000"/>
                  </a:schemeClr>
                </a:solidFill>
                <a:latin typeface="+mj-lt"/>
                <a:cs typeface="Arial" pitchFamily="34" charset="0"/>
              </a:defRPr>
            </a:lvl1pPr>
          </a:lstStyle>
          <a:p>
            <a:pPr lvl="0"/>
            <a:r>
              <a:rPr lang="en-US" altLang="ko-KR" sz="3600" dirty="0">
                <a:ea typeface="맑은 고딕" pitchFamily="50" charset="-127"/>
              </a:rPr>
              <a:t>FREE PPT TEMPLATES</a:t>
            </a:r>
            <a:endParaRPr lang="en-US" altLang="ko-KR" dirty="0"/>
          </a:p>
        </p:txBody>
      </p:sp>
      <p:sp>
        <p:nvSpPr>
          <p:cNvPr id="11" name="Text Placeholder 9"/>
          <p:cNvSpPr>
            <a:spLocks noGrp="1"/>
          </p:cNvSpPr>
          <p:nvPr>
            <p:ph type="body" sz="quarter" idx="11" hasCustomPrompt="1"/>
          </p:nvPr>
        </p:nvSpPr>
        <p:spPr>
          <a:xfrm>
            <a:off x="3923930" y="3723878"/>
            <a:ext cx="5219924" cy="504056"/>
          </a:xfrm>
          <a:prstGeom prst="rect">
            <a:avLst/>
          </a:prstGeom>
        </p:spPr>
        <p:txBody>
          <a:bodyPr anchor="ctr"/>
          <a:lstStyle>
            <a:lvl1pPr marL="0" indent="0" algn="l">
              <a:lnSpc>
                <a:spcPct val="100000"/>
              </a:lnSpc>
              <a:buNone/>
              <a:defRPr sz="1400" b="0" baseline="0">
                <a:solidFill>
                  <a:schemeClr val="tx1">
                    <a:lumMod val="75000"/>
                    <a:lumOff val="25000"/>
                  </a:schemeClr>
                </a:solidFill>
                <a:latin typeface="+mn-lt"/>
                <a:cs typeface="Arial" pitchFamily="34" charset="0"/>
              </a:defRPr>
            </a:lvl1pPr>
          </a:lstStyle>
          <a:p>
            <a:pPr lvl="0"/>
            <a:r>
              <a:rPr lang="en-US" altLang="ko-KR" dirty="0"/>
              <a:t>INSTERT THE TITLE OF YOUR </a:t>
            </a:r>
          </a:p>
          <a:p>
            <a:pPr lvl="0"/>
            <a:r>
              <a:rPr lang="en-US" altLang="ko-KR" dirty="0"/>
              <a:t>PRESENTATION HERE</a:t>
            </a:r>
            <a:endParaRPr lang="ko-KR" altLang="en-US" dirty="0"/>
          </a:p>
        </p:txBody>
      </p:sp>
    </p:spTree>
    <p:extLst>
      <p:ext uri="{BB962C8B-B14F-4D97-AF65-F5344CB8AC3E}">
        <p14:creationId xmlns:p14="http://schemas.microsoft.com/office/powerpoint/2010/main" xmlns="" val="4162736505"/>
      </p:ext>
    </p:extLst>
  </p:cSld>
  <p:clrMapOvr>
    <a:masterClrMapping/>
  </p:clrMapOvr>
  <p:transition>
    <p:sndAc>
      <p:stSnd>
        <p:snd r:embed="rId1" name="applaus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2" hasCustomPrompt="1"/>
          </p:nvPr>
        </p:nvSpPr>
        <p:spPr>
          <a:xfrm>
            <a:off x="0" y="0"/>
            <a:ext cx="3059833" cy="21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4" hasCustomPrompt="1"/>
          </p:nvPr>
        </p:nvSpPr>
        <p:spPr>
          <a:xfrm>
            <a:off x="6084000" y="2947500"/>
            <a:ext cx="3060000" cy="219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xmlns="" val="2514479661"/>
      </p:ext>
    </p:extLst>
  </p:cSld>
  <p:clrMapOvr>
    <a:masterClrMapping/>
  </p:clrMapOvr>
  <p:transition>
    <p:sndAc>
      <p:stSnd>
        <p:snd r:embed="rId1" name="applaus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3528394" y="0"/>
            <a:ext cx="2123728" cy="321982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7020273" y="1923678"/>
            <a:ext cx="2123728" cy="321982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xmlns="" val="980251425"/>
      </p:ext>
    </p:extLst>
  </p:cSld>
  <p:clrMapOvr>
    <a:masterClrMapping/>
  </p:clrMapOvr>
  <p:transition>
    <p:sndAc>
      <p:stSnd>
        <p:snd r:embed="rId1" name="applause.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Picture Placeholder 2"/>
          <p:cNvSpPr>
            <a:spLocks noGrp="1"/>
          </p:cNvSpPr>
          <p:nvPr>
            <p:ph type="pic" idx="10" hasCustomPrompt="1"/>
          </p:nvPr>
        </p:nvSpPr>
        <p:spPr>
          <a:xfrm>
            <a:off x="717859" y="1275606"/>
            <a:ext cx="2448546"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3" name="Picture Placeholder 2"/>
          <p:cNvSpPr>
            <a:spLocks noGrp="1"/>
          </p:cNvSpPr>
          <p:nvPr>
            <p:ph type="pic" idx="11" hasCustomPrompt="1"/>
          </p:nvPr>
        </p:nvSpPr>
        <p:spPr>
          <a:xfrm>
            <a:off x="3339541" y="1275606"/>
            <a:ext cx="2448274"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4" name="Picture Placeholder 2"/>
          <p:cNvSpPr>
            <a:spLocks noGrp="1"/>
          </p:cNvSpPr>
          <p:nvPr>
            <p:ph type="pic" idx="12" hasCustomPrompt="1"/>
          </p:nvPr>
        </p:nvSpPr>
        <p:spPr>
          <a:xfrm>
            <a:off x="5960955" y="1275606"/>
            <a:ext cx="2448274" cy="2024054"/>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7" name="Text Placeholder 9">
            <a:extLst>
              <a:ext uri="{FF2B5EF4-FFF2-40B4-BE49-F238E27FC236}">
                <a16:creationId xmlns:a16="http://schemas.microsoft.com/office/drawing/2014/main" xmlns="" id="{DDA4CE02-F7F3-4BCD-B8DB-4DFD03965EC0}"/>
              </a:ext>
            </a:extLst>
          </p:cNvPr>
          <p:cNvSpPr>
            <a:spLocks noGrp="1"/>
          </p:cNvSpPr>
          <p:nvPr>
            <p:ph type="body" sz="quarter" idx="13"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8" name="Text Placeholder 9">
            <a:extLst>
              <a:ext uri="{FF2B5EF4-FFF2-40B4-BE49-F238E27FC236}">
                <a16:creationId xmlns:a16="http://schemas.microsoft.com/office/drawing/2014/main" xmlns="" id="{39A54B34-6F96-4E3E-B72E-E680E3CE2717}"/>
              </a:ext>
            </a:extLst>
          </p:cNvPr>
          <p:cNvSpPr>
            <a:spLocks noGrp="1"/>
          </p:cNvSpPr>
          <p:nvPr>
            <p:ph type="body" sz="quarter" idx="14"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3483997137"/>
      </p:ext>
    </p:extLst>
  </p:cSld>
  <p:clrMapOvr>
    <a:masterClrMapping/>
  </p:clrMapOvr>
  <p:transition>
    <p:sndAc>
      <p:stSnd>
        <p:snd r:embed="rId1" name="applause.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3" descr="D:\Fullppt\005-PNG이미지\모니터.png"/>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1482287" y="1275607"/>
            <a:ext cx="2923753" cy="2518619"/>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3" descr="D:\Fullppt\005-PNG이미지\모니터.png"/>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4722648" y="1275607"/>
            <a:ext cx="2923753" cy="251861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Picture Placeholder 2"/>
          <p:cNvSpPr>
            <a:spLocks noGrp="1"/>
          </p:cNvSpPr>
          <p:nvPr>
            <p:ph type="pic" idx="1" hasCustomPrompt="1"/>
          </p:nvPr>
        </p:nvSpPr>
        <p:spPr>
          <a:xfrm>
            <a:off x="1582656" y="1374407"/>
            <a:ext cx="2700000" cy="15848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2" hasCustomPrompt="1"/>
          </p:nvPr>
        </p:nvSpPr>
        <p:spPr>
          <a:xfrm>
            <a:off x="4820964" y="1374407"/>
            <a:ext cx="2736000" cy="15848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Text Placeholder 9">
            <a:extLst>
              <a:ext uri="{FF2B5EF4-FFF2-40B4-BE49-F238E27FC236}">
                <a16:creationId xmlns:a16="http://schemas.microsoft.com/office/drawing/2014/main" xmlns="" id="{2F3CBFE9-6225-4EAB-9415-3558F6BE9A6F}"/>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9" name="Text Placeholder 9">
            <a:extLst>
              <a:ext uri="{FF2B5EF4-FFF2-40B4-BE49-F238E27FC236}">
                <a16:creationId xmlns:a16="http://schemas.microsoft.com/office/drawing/2014/main" xmlns="" id="{9E9189EF-3C10-45A2-8749-4187192ACEC2}"/>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1730894076"/>
      </p:ext>
    </p:extLst>
  </p:cSld>
  <p:clrMapOvr>
    <a:masterClrMapping/>
  </p:clrMapOvr>
  <p:transition>
    <p:sndAc>
      <p:stSnd>
        <p:snd r:embed="rId1" name="applause.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Donut 3"/>
          <p:cNvSpPr/>
          <p:nvPr userDrawn="1"/>
        </p:nvSpPr>
        <p:spPr>
          <a:xfrm>
            <a:off x="2847111" y="1179745"/>
            <a:ext cx="3401564" cy="3401564"/>
          </a:xfrm>
          <a:prstGeom prst="donut">
            <a:avLst>
              <a:gd name="adj" fmla="val 135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pic>
        <p:nvPicPr>
          <p:cNvPr id="5" name="Picture 2" descr="D:\Fullppt\PNG이미지\핸드폰2.png"/>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2735226" y="1079006"/>
            <a:ext cx="3373328" cy="4085033"/>
          </a:xfrm>
          <a:prstGeom prst="rect">
            <a:avLst/>
          </a:prstGeom>
          <a:noFill/>
          <a:extLst>
            <a:ext uri="{909E8E84-426E-40DD-AFC4-6F175D3DCCD1}">
              <a14:hiddenFill xmlns:a14="http://schemas.microsoft.com/office/drawing/2010/main" xmlns="">
                <a:solidFill>
                  <a:srgbClr val="FFFFFF"/>
                </a:solidFill>
              </a14:hiddenFill>
            </a:ext>
          </a:extLst>
        </p:spPr>
      </p:pic>
      <p:sp>
        <p:nvSpPr>
          <p:cNvPr id="6" name="Picture Placeholder 2"/>
          <p:cNvSpPr>
            <a:spLocks noGrp="1"/>
          </p:cNvSpPr>
          <p:nvPr>
            <p:ph type="pic" idx="1" hasCustomPrompt="1"/>
          </p:nvPr>
        </p:nvSpPr>
        <p:spPr>
          <a:xfrm>
            <a:off x="3566329" y="1217153"/>
            <a:ext cx="1945465" cy="3005145"/>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Text Placeholder 9">
            <a:extLst>
              <a:ext uri="{FF2B5EF4-FFF2-40B4-BE49-F238E27FC236}">
                <a16:creationId xmlns:a16="http://schemas.microsoft.com/office/drawing/2014/main" xmlns="" id="{9B4F25E9-AA8C-4BD3-BF1F-56D20DF8DD5E}"/>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a:extLst>
              <a:ext uri="{FF2B5EF4-FFF2-40B4-BE49-F238E27FC236}">
                <a16:creationId xmlns:a16="http://schemas.microsoft.com/office/drawing/2014/main" xmlns="" id="{840BDE80-4E1C-47DE-8168-381888FDC3F5}"/>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1219204996"/>
      </p:ext>
    </p:extLst>
  </p:cSld>
  <p:clrMapOvr>
    <a:masterClrMapping/>
  </p:clrMapOvr>
  <p:transition>
    <p:sndAc>
      <p:stSnd>
        <p:snd r:embed="rId1" name="applause.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213799" y="2230378"/>
            <a:ext cx="4930201" cy="473576"/>
          </a:xfrm>
          <a:prstGeom prst="rect">
            <a:avLst/>
          </a:prstGeom>
        </p:spPr>
        <p:txBody>
          <a:bodyPr anchor="ctr"/>
          <a:lstStyle>
            <a:lvl1pPr marL="0" indent="0" algn="l">
              <a:buNone/>
              <a:defRPr sz="3600" b="1"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4213799" y="2703954"/>
            <a:ext cx="4930201" cy="288032"/>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2" descr="E:\002-KIMS BUSINESS\007-02-Googleslidesppt\02-GSppt-Contents-Kim\20170215\03-abs\item01-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3651870"/>
            <a:ext cx="1013895" cy="1016495"/>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E:\002-KIMS BUSINESS\007-02-Googleslidesppt\02-GSppt-Contents-Kim\20170215\03-abs\item01-pn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995937" y="950740"/>
            <a:ext cx="648073" cy="64973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E:\002-KIMS BUSINESS\007-02-Googleslidesppt\02-GSppt-Contents-Kim\20170215\03-abs\item01-png.png"/>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419818"/>
            <a:ext cx="442142" cy="44327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E:\002-KIMS BUSINESS\007-02-Googleslidesppt\02-GSppt-Contents-Kim\20170215\03-abs\item01-png.png"/>
          <p:cNvPicPr>
            <a:picLocks noChangeAspect="1" noChangeArrowheads="1"/>
          </p:cNvPicPr>
          <p:nvPr userDrawn="1"/>
        </p:nvPicPr>
        <p:blipFill>
          <a:blip r:embed="rId6" cstate="print">
            <a:extLst>
              <a:ext uri="{28A0092B-C50C-407E-A947-70E740481C1C}">
                <a14:useLocalDpi xmlns:a14="http://schemas.microsoft.com/office/drawing/2010/main" xmlns="" val="0"/>
              </a:ext>
            </a:extLst>
          </a:blip>
          <a:srcRect/>
          <a:stretch>
            <a:fillRect/>
          </a:stretch>
        </p:blipFill>
        <p:spPr bwMode="auto">
          <a:xfrm>
            <a:off x="8100392" y="1779200"/>
            <a:ext cx="360041" cy="36096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Group 2"/>
          <p:cNvGrpSpPr/>
          <p:nvPr userDrawn="1"/>
        </p:nvGrpSpPr>
        <p:grpSpPr>
          <a:xfrm>
            <a:off x="1115616" y="1275607"/>
            <a:ext cx="2585657" cy="2592286"/>
            <a:chOff x="1115616" y="1275607"/>
            <a:chExt cx="2585656" cy="2592286"/>
          </a:xfrm>
        </p:grpSpPr>
        <p:pic>
          <p:nvPicPr>
            <p:cNvPr id="1026" name="Picture 2" descr="E:\002-KIMS BUSINESS\007-02-Googleslidesppt\02-GSppt-Contents-Kim\20170215\03-abs\item01-png.png"/>
            <p:cNvPicPr>
              <a:picLocks noChangeAspect="1" noChangeArrowheads="1"/>
            </p:cNvPicPr>
            <p:nvPr userDrawn="1"/>
          </p:nvPicPr>
          <p:blipFill>
            <a:blip r:embed="rId7">
              <a:extLst>
                <a:ext uri="{28A0092B-C50C-407E-A947-70E740481C1C}">
                  <a14:useLocalDpi xmlns:a14="http://schemas.microsoft.com/office/drawing/2010/main" xmlns="" val="0"/>
                </a:ext>
              </a:extLst>
            </a:blip>
            <a:srcRect/>
            <a:stretch>
              <a:fillRect/>
            </a:stretch>
          </p:blipFill>
          <p:spPr bwMode="auto">
            <a:xfrm>
              <a:off x="1115616" y="1275607"/>
              <a:ext cx="2585656" cy="259228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Oval 1"/>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pic>
        <p:nvPicPr>
          <p:cNvPr id="1027" name="Picture 3" descr="E:\002-KIMS BUSINESS\007-02-Googleslidesppt\02-GSppt-Contents-Kim\20170215\03-abs\item02-png.png"/>
          <p:cNvPicPr>
            <a:picLocks noChangeAspect="1" noChangeArrowheads="1"/>
          </p:cNvPicPr>
          <p:nvPr userDrawn="1"/>
        </p:nvPicPr>
        <p:blipFill>
          <a:blip r:embed="rId8" cstate="print">
            <a:extLst>
              <a:ext uri="{28A0092B-C50C-407E-A947-70E740481C1C}">
                <a14:useLocalDpi xmlns:a14="http://schemas.microsoft.com/office/drawing/2010/main" xmlns="" val="0"/>
              </a:ext>
            </a:extLst>
          </a:blip>
          <a:srcRect/>
          <a:stretch>
            <a:fillRect/>
          </a:stretch>
        </p:blipFill>
        <p:spPr bwMode="auto">
          <a:xfrm>
            <a:off x="7668344" y="3578808"/>
            <a:ext cx="1475657" cy="1592353"/>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3" descr="E:\002-KIMS BUSINESS\007-02-Googleslidesppt\02-GSppt-Contents-Kim\20170215\03-abs\item02-png.png"/>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rot="16200000">
            <a:off x="8226855" y="-51527"/>
            <a:ext cx="879830" cy="9494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38235425"/>
      </p:ext>
    </p:extLst>
  </p:cSld>
  <p:clrMapOvr>
    <a:masterClrMapping/>
  </p:clrMapOvr>
  <p:transition>
    <p:sndAc>
      <p:stSnd>
        <p:snd r:embed="rId1" name="applause.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Break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213799" y="2230378"/>
            <a:ext cx="4930201" cy="473576"/>
          </a:xfrm>
          <a:prstGeom prst="rect">
            <a:avLst/>
          </a:prstGeom>
        </p:spPr>
        <p:txBody>
          <a:bodyPr anchor="ctr"/>
          <a:lstStyle>
            <a:lvl1pPr marL="0" indent="0" algn="l">
              <a:buNone/>
              <a:defRPr sz="3600" b="1"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4213799" y="2703954"/>
            <a:ext cx="4930201" cy="288032"/>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2" descr="E:\002-KIMS BUSINESS\007-02-Googleslidesppt\02-GSppt-Contents-Kim\20170215\03-abs\item01-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3651870"/>
            <a:ext cx="1013895" cy="1016495"/>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E:\002-KIMS BUSINESS\007-02-Googleslidesppt\02-GSppt-Contents-Kim\20170215\03-abs\item01-png.p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995937" y="950740"/>
            <a:ext cx="648073" cy="64973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E:\002-KIMS BUSINESS\007-02-Googleslidesppt\02-GSppt-Contents-Kim\20170215\03-abs\item01-png.png"/>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611560" y="419818"/>
            <a:ext cx="442142" cy="443276"/>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descr="E:\002-KIMS BUSINESS\007-02-Googleslidesppt\02-GSppt-Contents-Kim\20170215\03-abs\item01-png.png"/>
          <p:cNvPicPr>
            <a:picLocks noChangeAspect="1" noChangeArrowheads="1"/>
          </p:cNvPicPr>
          <p:nvPr userDrawn="1"/>
        </p:nvPicPr>
        <p:blipFill>
          <a:blip r:embed="rId6" cstate="print">
            <a:extLst>
              <a:ext uri="{28A0092B-C50C-407E-A947-70E740481C1C}">
                <a14:useLocalDpi xmlns:a14="http://schemas.microsoft.com/office/drawing/2010/main" xmlns="" val="0"/>
              </a:ext>
            </a:extLst>
          </a:blip>
          <a:srcRect/>
          <a:stretch>
            <a:fillRect/>
          </a:stretch>
        </p:blipFill>
        <p:spPr bwMode="auto">
          <a:xfrm>
            <a:off x="8100392" y="1779200"/>
            <a:ext cx="360041" cy="360963"/>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Group 2"/>
          <p:cNvGrpSpPr/>
          <p:nvPr userDrawn="1"/>
        </p:nvGrpSpPr>
        <p:grpSpPr>
          <a:xfrm>
            <a:off x="1115616" y="1275607"/>
            <a:ext cx="2585657" cy="2592286"/>
            <a:chOff x="1115616" y="1275607"/>
            <a:chExt cx="2585656" cy="2592286"/>
          </a:xfrm>
        </p:grpSpPr>
        <p:pic>
          <p:nvPicPr>
            <p:cNvPr id="1026" name="Picture 2" descr="E:\002-KIMS BUSINESS\007-02-Googleslidesppt\02-GSppt-Contents-Kim\20170215\03-abs\item01-png.png"/>
            <p:cNvPicPr>
              <a:picLocks noChangeAspect="1" noChangeArrowheads="1"/>
            </p:cNvPicPr>
            <p:nvPr userDrawn="1"/>
          </p:nvPicPr>
          <p:blipFill>
            <a:blip r:embed="rId7">
              <a:extLst>
                <a:ext uri="{28A0092B-C50C-407E-A947-70E740481C1C}">
                  <a14:useLocalDpi xmlns:a14="http://schemas.microsoft.com/office/drawing/2010/main" xmlns="" val="0"/>
                </a:ext>
              </a:extLst>
            </a:blip>
            <a:srcRect/>
            <a:stretch>
              <a:fillRect/>
            </a:stretch>
          </p:blipFill>
          <p:spPr bwMode="auto">
            <a:xfrm>
              <a:off x="1115616" y="1275607"/>
              <a:ext cx="2585656" cy="259228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Oval 1"/>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pic>
        <p:nvPicPr>
          <p:cNvPr id="1027" name="Picture 3" descr="E:\002-KIMS BUSINESS\007-02-Googleslidesppt\02-GSppt-Contents-Kim\20170215\03-abs\item02-png.png"/>
          <p:cNvPicPr>
            <a:picLocks noChangeAspect="1" noChangeArrowheads="1"/>
          </p:cNvPicPr>
          <p:nvPr userDrawn="1"/>
        </p:nvPicPr>
        <p:blipFill>
          <a:blip r:embed="rId8" cstate="print">
            <a:extLst>
              <a:ext uri="{28A0092B-C50C-407E-A947-70E740481C1C}">
                <a14:useLocalDpi xmlns:a14="http://schemas.microsoft.com/office/drawing/2010/main" xmlns="" val="0"/>
              </a:ext>
            </a:extLst>
          </a:blip>
          <a:srcRect/>
          <a:stretch>
            <a:fillRect/>
          </a:stretch>
        </p:blipFill>
        <p:spPr bwMode="auto">
          <a:xfrm>
            <a:off x="7668344" y="3578808"/>
            <a:ext cx="1475657" cy="1592353"/>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3" descr="E:\002-KIMS BUSINESS\007-02-Googleslidesppt\02-GSppt-Contents-Kim\20170215\03-abs\item02-png.png"/>
          <p:cNvPicPr>
            <a:picLocks noChangeAspect="1" noChangeArrowheads="1"/>
          </p:cNvPicPr>
          <p:nvPr userDrawn="1"/>
        </p:nvPicPr>
        <p:blipFill>
          <a:blip r:embed="rId9" cstate="print">
            <a:extLst>
              <a:ext uri="{28A0092B-C50C-407E-A947-70E740481C1C}">
                <a14:useLocalDpi xmlns:a14="http://schemas.microsoft.com/office/drawing/2010/main" xmlns="" val="0"/>
              </a:ext>
            </a:extLst>
          </a:blip>
          <a:srcRect/>
          <a:stretch>
            <a:fillRect/>
          </a:stretch>
        </p:blipFill>
        <p:spPr bwMode="auto">
          <a:xfrm rot="16200000">
            <a:off x="8226855" y="-51527"/>
            <a:ext cx="879830" cy="9494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38235425"/>
      </p:ext>
    </p:extLst>
  </p:cSld>
  <p:clrMapOvr>
    <a:masterClrMapping/>
  </p:clrMapOvr>
  <p:transition>
    <p:sndAc>
      <p:stSnd>
        <p:snd r:embed="rId1" name="applaus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pic>
        <p:nvPicPr>
          <p:cNvPr id="18"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11707971">
            <a:off x="2873932" y="156274"/>
            <a:ext cx="1587122" cy="151449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4527839">
            <a:off x="3005460" y="3443641"/>
            <a:ext cx="1587121" cy="151449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7414606">
            <a:off x="1967897" y="2192112"/>
            <a:ext cx="1587121" cy="151449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4162721" flipH="1">
            <a:off x="2110758" y="805096"/>
            <a:ext cx="1587121" cy="1514491"/>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7864253" flipH="1">
            <a:off x="3934584" y="142673"/>
            <a:ext cx="1587121" cy="151449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20164798">
            <a:off x="5618204" y="2384716"/>
            <a:ext cx="1587122" cy="151449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17274931">
            <a:off x="5463158" y="736150"/>
            <a:ext cx="1587121" cy="151449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rot="729549">
            <a:off x="4788025" y="3370715"/>
            <a:ext cx="1587122" cy="151449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4" name="Group 3"/>
          <p:cNvGrpSpPr/>
          <p:nvPr userDrawn="1"/>
        </p:nvGrpSpPr>
        <p:grpSpPr>
          <a:xfrm>
            <a:off x="2254580" y="248389"/>
            <a:ext cx="4634841" cy="4646724"/>
            <a:chOff x="1115616" y="1275607"/>
            <a:chExt cx="2585656" cy="2592286"/>
          </a:xfrm>
        </p:grpSpPr>
        <p:pic>
          <p:nvPicPr>
            <p:cNvPr id="5" name="Picture 2" descr="E:\002-KIMS BUSINESS\007-02-Googleslidesppt\02-GSppt-Contents-Kim\20170215\03-abs\item01-png.png"/>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1115616" y="1275607"/>
              <a:ext cx="2585656" cy="259228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Oval 5"/>
            <p:cNvSpPr/>
            <p:nvPr userDrawn="1"/>
          </p:nvSpPr>
          <p:spPr>
            <a:xfrm>
              <a:off x="1595313" y="1758619"/>
              <a:ext cx="1626263" cy="1626264"/>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mn-lt"/>
              </a:endParaRPr>
            </a:p>
          </p:txBody>
        </p:sp>
      </p:grpSp>
      <p:sp>
        <p:nvSpPr>
          <p:cNvPr id="10" name="Text Placeholder 9"/>
          <p:cNvSpPr>
            <a:spLocks noGrp="1"/>
          </p:cNvSpPr>
          <p:nvPr>
            <p:ph type="body" sz="quarter" idx="10" hasCustomPrompt="1"/>
          </p:nvPr>
        </p:nvSpPr>
        <p:spPr>
          <a:xfrm>
            <a:off x="3203849" y="2101602"/>
            <a:ext cx="2736302" cy="576063"/>
          </a:xfrm>
          <a:prstGeom prst="rect">
            <a:avLst/>
          </a:prstGeom>
        </p:spPr>
        <p:txBody>
          <a:bodyPr anchor="ctr"/>
          <a:lstStyle>
            <a:lvl1pPr marL="0" indent="0" algn="ctr">
              <a:buNone/>
              <a:defRPr sz="3600" b="1" baseline="0">
                <a:solidFill>
                  <a:schemeClr val="tx1">
                    <a:lumMod val="75000"/>
                    <a:lumOff val="25000"/>
                  </a:schemeClr>
                </a:solidFill>
                <a:latin typeface="+mj-lt"/>
                <a:cs typeface="Arial" pitchFamily="34" charset="0"/>
              </a:defRPr>
            </a:lvl1pPr>
          </a:lstStyle>
          <a:p>
            <a:pPr lvl="0"/>
            <a:r>
              <a:rPr lang="en-US" altLang="ko-KR" dirty="0"/>
              <a:t>Thank you</a:t>
            </a:r>
          </a:p>
        </p:txBody>
      </p:sp>
      <p:sp>
        <p:nvSpPr>
          <p:cNvPr id="11" name="Text Placeholder 9"/>
          <p:cNvSpPr>
            <a:spLocks noGrp="1"/>
          </p:cNvSpPr>
          <p:nvPr>
            <p:ph type="body" sz="quarter" idx="11" hasCustomPrompt="1"/>
          </p:nvPr>
        </p:nvSpPr>
        <p:spPr>
          <a:xfrm>
            <a:off x="3203701" y="2677666"/>
            <a:ext cx="2736302" cy="432048"/>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a:t>
            </a:r>
          </a:p>
          <a:p>
            <a:pPr lvl="0"/>
            <a:r>
              <a:rPr lang="en-US" altLang="ko-KR" dirty="0"/>
              <a:t>of your subtitle Here</a:t>
            </a:r>
          </a:p>
        </p:txBody>
      </p:sp>
      <p:pic>
        <p:nvPicPr>
          <p:cNvPr id="2050" name="Picture 2" descr="E:\002-KIMS BUSINESS\007-02-Googleslidesppt\02-GSppt-Contents-Kim\20170215\03-abs\item03-png.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0" y="-22860"/>
            <a:ext cx="1587122" cy="1514490"/>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E:\002-KIMS BUSINESS\007-02-Googleslidesppt\02-GSppt-Contents-Kim\20170215\03-abs\item02-png.png"/>
          <p:cNvPicPr>
            <a:picLocks noChangeAspect="1" noChangeArrowheads="1"/>
          </p:cNvPicPr>
          <p:nvPr userDrawn="1"/>
        </p:nvPicPr>
        <p:blipFill>
          <a:blip r:embed="rId5" cstate="print">
            <a:extLst>
              <a:ext uri="{28A0092B-C50C-407E-A947-70E740481C1C}">
                <a14:useLocalDpi xmlns:a14="http://schemas.microsoft.com/office/drawing/2010/main" xmlns="" val="0"/>
              </a:ext>
            </a:extLst>
          </a:blip>
          <a:srcRect/>
          <a:stretch>
            <a:fillRect/>
          </a:stretch>
        </p:blipFill>
        <p:spPr bwMode="auto">
          <a:xfrm>
            <a:off x="7740353" y="3624792"/>
            <a:ext cx="1407408" cy="15187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2477153"/>
      </p:ext>
    </p:extLst>
  </p:cSld>
  <p:clrMapOvr>
    <a:masterClrMapping/>
  </p:clrMapOvr>
  <p:transition>
    <p:sndAc>
      <p:stSnd>
        <p:snd r:embed="rId1" name="applaus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75712077"/>
      </p:ext>
    </p:extLst>
  </p:cSld>
  <p:clrMapOvr>
    <a:masterClrMapping/>
  </p:clrMapOvr>
  <p:transition>
    <p:sndAc>
      <p:stSnd>
        <p:snd r:embed="rId1" name="applaus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userDrawn="1"/>
        </p:nvGrpSpPr>
        <p:grpSpPr>
          <a:xfrm>
            <a:off x="2843808" y="377123"/>
            <a:ext cx="3456384" cy="3465247"/>
            <a:chOff x="1115616" y="1275607"/>
            <a:chExt cx="2585656" cy="2592286"/>
          </a:xfrm>
        </p:grpSpPr>
        <p:pic>
          <p:nvPicPr>
            <p:cNvPr id="5" name="Picture 2" descr="E:\002-KIMS BUSINESS\007-02-Googleslidesppt\02-GSppt-Contents-Kim\20170215\03-abs\item01-png.png"/>
            <p:cNvPicPr>
              <a:picLocks noChangeAspect="1" noChangeArrowheads="1"/>
            </p:cNvPicPr>
            <p:nvPr userDrawn="1"/>
          </p:nvPicPr>
          <p:blipFill>
            <a:blip r:embed="rId4">
              <a:extLst>
                <a:ext uri="{28A0092B-C50C-407E-A947-70E740481C1C}">
                  <a14:useLocalDpi xmlns:a14="http://schemas.microsoft.com/office/drawing/2010/main" xmlns="" val="0"/>
                </a:ext>
              </a:extLst>
            </a:blip>
            <a:srcRect/>
            <a:stretch>
              <a:fillRect/>
            </a:stretch>
          </p:blipFill>
          <p:spPr bwMode="auto">
            <a:xfrm>
              <a:off x="1115616" y="1275607"/>
              <a:ext cx="2585656" cy="259228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Oval 5"/>
            <p:cNvSpPr/>
            <p:nvPr userDrawn="1"/>
          </p:nvSpPr>
          <p:spPr>
            <a:xfrm>
              <a:off x="1796376" y="1959682"/>
              <a:ext cx="1224136" cy="1224136"/>
            </a:xfrm>
            <a:prstGeom prst="ellipse">
              <a:avLst/>
            </a:prstGeom>
            <a:solidFill>
              <a:schemeClr val="bg1"/>
            </a:solidFill>
            <a:ln>
              <a:noFill/>
            </a:ln>
            <a:effectLst>
              <a:innerShdw blurRad="63500" dist="38100" dir="18900000">
                <a:prstClr val="black">
                  <a:alpha val="2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7" name="Text Placeholder 9"/>
          <p:cNvSpPr>
            <a:spLocks noGrp="1"/>
          </p:cNvSpPr>
          <p:nvPr>
            <p:ph type="body" sz="quarter" idx="10" hasCustomPrompt="1"/>
          </p:nvPr>
        </p:nvSpPr>
        <p:spPr>
          <a:xfrm>
            <a:off x="2829099" y="3829795"/>
            <a:ext cx="3456384" cy="576063"/>
          </a:xfrm>
          <a:prstGeom prst="rect">
            <a:avLst/>
          </a:prstGeom>
        </p:spPr>
        <p:txBody>
          <a:bodyPr anchor="ctr"/>
          <a:lstStyle>
            <a:lvl1pPr marL="0" indent="0" algn="ctr">
              <a:buNone/>
              <a:defRPr sz="3600" b="1" baseline="0">
                <a:solidFill>
                  <a:schemeClr val="tx1">
                    <a:lumMod val="75000"/>
                    <a:lumOff val="25000"/>
                  </a:schemeClr>
                </a:solidFill>
                <a:latin typeface="+mj-lt"/>
                <a:cs typeface="Arial" pitchFamily="34" charset="0"/>
              </a:defRPr>
            </a:lvl1pPr>
          </a:lstStyle>
          <a:p>
            <a:pPr lvl="0"/>
            <a:r>
              <a:rPr lang="en-US" altLang="ko-KR" dirty="0"/>
              <a:t>Welcome!!</a:t>
            </a:r>
          </a:p>
        </p:txBody>
      </p:sp>
      <p:sp>
        <p:nvSpPr>
          <p:cNvPr id="8" name="Text Placeholder 9"/>
          <p:cNvSpPr>
            <a:spLocks noGrp="1"/>
          </p:cNvSpPr>
          <p:nvPr>
            <p:ph type="body" sz="quarter" idx="11" hasCustomPrompt="1"/>
          </p:nvPr>
        </p:nvSpPr>
        <p:spPr>
          <a:xfrm>
            <a:off x="2828949" y="4443958"/>
            <a:ext cx="3456384"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1376203622"/>
      </p:ext>
    </p:extLst>
  </p:cSld>
  <p:clrMapOvr>
    <a:masterClrMapping/>
  </p:clrMapOvr>
  <p:transition>
    <p:sndAc>
      <p:stSnd>
        <p:snd r:embed="rId1" name="applaus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0"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290409315"/>
      </p:ext>
    </p:extLst>
  </p:cSld>
  <p:clrMapOvr>
    <a:masterClrMapping/>
  </p:clrMapOvr>
  <p:transition>
    <p:sndAc>
      <p:stSnd>
        <p:snd r:embed="rId1" name="applaus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312904482"/>
      </p:ext>
    </p:extLst>
  </p:cSld>
  <p:clrMapOvr>
    <a:masterClrMapping/>
  </p:clrMapOvr>
  <p:transition>
    <p:sndAc>
      <p:stSnd>
        <p:snd r:embed="rId1" name="applaus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863568" y="1599822"/>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2842132" y="1597374"/>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4834732" y="1597374"/>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6827012" y="1599822"/>
            <a:ext cx="1440000" cy="1440000"/>
          </a:xfrm>
          <a:prstGeom prst="ellipse">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 name="Block Arc 1"/>
          <p:cNvSpPr/>
          <p:nvPr userDrawn="1"/>
        </p:nvSpPr>
        <p:spPr>
          <a:xfrm>
            <a:off x="683568" y="1419822"/>
            <a:ext cx="1800000" cy="1800000"/>
          </a:xfrm>
          <a:prstGeom prst="blockArc">
            <a:avLst>
              <a:gd name="adj1" fmla="val 10800000"/>
              <a:gd name="adj2" fmla="val 94979"/>
              <a:gd name="adj3" fmla="val 540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2" name="Block Arc 11"/>
          <p:cNvSpPr/>
          <p:nvPr userDrawn="1"/>
        </p:nvSpPr>
        <p:spPr>
          <a:xfrm>
            <a:off x="2671381" y="1419822"/>
            <a:ext cx="1800000" cy="1800000"/>
          </a:xfrm>
          <a:prstGeom prst="blockArc">
            <a:avLst>
              <a:gd name="adj1" fmla="val 10800000"/>
              <a:gd name="adj2" fmla="val 94979"/>
              <a:gd name="adj3" fmla="val 54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endParaRPr>
          </a:p>
        </p:txBody>
      </p:sp>
      <p:sp>
        <p:nvSpPr>
          <p:cNvPr id="13" name="Block Arc 12"/>
          <p:cNvSpPr/>
          <p:nvPr userDrawn="1"/>
        </p:nvSpPr>
        <p:spPr>
          <a:xfrm>
            <a:off x="4659196" y="1419822"/>
            <a:ext cx="1800000" cy="1800000"/>
          </a:xfrm>
          <a:prstGeom prst="blockArc">
            <a:avLst>
              <a:gd name="adj1" fmla="val 10800000"/>
              <a:gd name="adj2" fmla="val 94979"/>
              <a:gd name="adj3" fmla="val 54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4" name="Block Arc 13"/>
          <p:cNvSpPr/>
          <p:nvPr userDrawn="1"/>
        </p:nvSpPr>
        <p:spPr>
          <a:xfrm>
            <a:off x="6647012" y="1419822"/>
            <a:ext cx="1800000" cy="1800000"/>
          </a:xfrm>
          <a:prstGeom prst="blockArc">
            <a:avLst>
              <a:gd name="adj1" fmla="val 10800000"/>
              <a:gd name="adj2" fmla="val 94979"/>
              <a:gd name="adj3" fmla="val 54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endParaRPr>
          </a:p>
        </p:txBody>
      </p:sp>
      <p:sp>
        <p:nvSpPr>
          <p:cNvPr id="17" name="Text Placeholder 9">
            <a:extLst>
              <a:ext uri="{FF2B5EF4-FFF2-40B4-BE49-F238E27FC236}">
                <a16:creationId xmlns:a16="http://schemas.microsoft.com/office/drawing/2014/main" xmlns="" id="{EDBECCA6-8618-46C3-A8D4-3B6399CCEF88}"/>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8" name="Text Placeholder 9">
            <a:extLst>
              <a:ext uri="{FF2B5EF4-FFF2-40B4-BE49-F238E27FC236}">
                <a16:creationId xmlns:a16="http://schemas.microsoft.com/office/drawing/2014/main" xmlns="" id="{1D40A599-6D66-4DC9-82BB-52C171B56BB6}"/>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333499462"/>
      </p:ext>
    </p:extLst>
  </p:cSld>
  <p:clrMapOvr>
    <a:masterClrMapping/>
  </p:clrMapOvr>
  <p:transition>
    <p:sndAc>
      <p:stSnd>
        <p:snd r:embed="rId1" name="applaus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ICON SETS LAYOUT</a:t>
            </a:r>
          </a:p>
        </p:txBody>
      </p:sp>
      <p:grpSp>
        <p:nvGrpSpPr>
          <p:cNvPr id="5" name="Group 4"/>
          <p:cNvGrpSpPr/>
          <p:nvPr userDrawn="1"/>
        </p:nvGrpSpPr>
        <p:grpSpPr>
          <a:xfrm>
            <a:off x="354010" y="1131590"/>
            <a:ext cx="2849840" cy="3649171"/>
            <a:chOff x="354008" y="1131589"/>
            <a:chExt cx="2849840" cy="3649171"/>
          </a:xfrm>
        </p:grpSpPr>
        <p:sp>
          <p:nvSpPr>
            <p:cNvPr id="6" name="Rounded Rectangle 5"/>
            <p:cNvSpPr/>
            <p:nvPr/>
          </p:nvSpPr>
          <p:spPr>
            <a:xfrm>
              <a:off x="354008" y="1131589"/>
              <a:ext cx="2849840" cy="3649171"/>
            </a:xfrm>
            <a:prstGeom prst="roundRect">
              <a:avLst>
                <a:gd name="adj" fmla="val 3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ounded Rectangle 8"/>
            <p:cNvSpPr/>
            <p:nvPr/>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2" name="Half Frame 11"/>
            <p:cNvSpPr/>
            <p:nvPr/>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spTree>
    <p:extLst>
      <p:ext uri="{BB962C8B-B14F-4D97-AF65-F5344CB8AC3E}">
        <p14:creationId xmlns:p14="http://schemas.microsoft.com/office/powerpoint/2010/main" xmlns="" val="738182204"/>
      </p:ext>
    </p:extLst>
  </p:cSld>
  <p:clrMapOvr>
    <a:masterClrMapping/>
  </p:clrMapOvr>
  <p:transition>
    <p:sndAc>
      <p:stSnd>
        <p:snd r:embed="rId1" name="applaus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asic Layout">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Picture Placeholder 2"/>
          <p:cNvSpPr>
            <a:spLocks noGrp="1"/>
          </p:cNvSpPr>
          <p:nvPr>
            <p:ph type="pic" idx="13" hasCustomPrompt="1"/>
          </p:nvPr>
        </p:nvSpPr>
        <p:spPr>
          <a:xfrm>
            <a:off x="2771800" y="1404764"/>
            <a:ext cx="6372201" cy="3024336"/>
          </a:xfrm>
          <a:prstGeom prst="rect">
            <a:avLst/>
          </a:prstGeom>
          <a:solidFill>
            <a:schemeClr val="bg1">
              <a:lumMod val="95000"/>
            </a:schemeClr>
          </a:solidFill>
        </p:spPr>
        <p:txBody>
          <a:bodyPr anchor="ctr"/>
          <a:lstStyle>
            <a:lvl1pPr marL="0" indent="0" algn="ctr">
              <a:buNone/>
              <a:defRPr sz="16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Text Placeholder 9">
            <a:extLst>
              <a:ext uri="{FF2B5EF4-FFF2-40B4-BE49-F238E27FC236}">
                <a16:creationId xmlns:a16="http://schemas.microsoft.com/office/drawing/2014/main" xmlns="" id="{A6C3AF05-0B8F-485E-983F-1B40340199EC}"/>
              </a:ext>
            </a:extLst>
          </p:cNvPr>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6" name="Text Placeholder 9">
            <a:extLst>
              <a:ext uri="{FF2B5EF4-FFF2-40B4-BE49-F238E27FC236}">
                <a16:creationId xmlns:a16="http://schemas.microsoft.com/office/drawing/2014/main" xmlns="" id="{D183D1CC-DF98-45E3-B7CE-601603E40D08}"/>
              </a:ext>
            </a:extLst>
          </p:cNvPr>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xmlns="" val="1919319377"/>
      </p:ext>
    </p:extLst>
  </p:cSld>
  <p:clrMapOvr>
    <a:masterClrMapping/>
  </p:clrMapOvr>
  <p:transition>
    <p:sndAc>
      <p:stSnd>
        <p:snd r:embed="rId1" name="applause.wav"/>
      </p:stSnd>
    </p:sndAc>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audio" Target="../media/audio1.wav"/></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audio" Target="../media/audio1.wav"/><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theme" Target="../theme/theme3.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36683050"/>
      </p:ext>
    </p:extLst>
  </p:cSld>
  <p:clrMap bg1="lt1" tx1="dk1" bg2="lt2" tx2="dk2" accent1="accent1" accent2="accent2" accent3="accent3" accent4="accent4" accent5="accent5" accent6="accent6" hlink="hlink" folHlink="folHlink"/>
  <p:sldLayoutIdLst>
    <p:sldLayoutId id="2147483649" r:id="rId1"/>
    <p:sldLayoutId id="2147483650" r:id="rId2"/>
  </p:sldLayoutIdLst>
  <p:transition>
    <p:sndAc>
      <p:stSnd>
        <p:snd r:embed="rId4"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37555548"/>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2" r:id="rId3"/>
    <p:sldLayoutId id="2147483652" r:id="rId4"/>
    <p:sldLayoutId id="2147483661" r:id="rId5"/>
    <p:sldLayoutId id="2147483656" r:id="rId6"/>
    <p:sldLayoutId id="2147483673" r:id="rId7"/>
    <p:sldLayoutId id="2147483674" r:id="rId8"/>
    <p:sldLayoutId id="2147483675" r:id="rId9"/>
    <p:sldLayoutId id="2147483676" r:id="rId10"/>
    <p:sldLayoutId id="2147483677" r:id="rId11"/>
    <p:sldLayoutId id="2147483678" r:id="rId12"/>
    <p:sldLayoutId id="2147483682" r:id="rId13"/>
  </p:sldLayoutIdLst>
  <p:transition>
    <p:sndAc>
      <p:stSnd>
        <p:snd r:embed="rId15"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54710703"/>
      </p:ext>
    </p:extLst>
  </p:cSld>
  <p:clrMap bg1="lt1" tx1="dk1" bg2="lt2" tx2="dk2" accent1="accent1" accent2="accent2" accent3="accent3" accent4="accent4" accent5="accent5" accent6="accent6" hlink="hlink" folHlink="folHlink"/>
  <p:sldLayoutIdLst>
    <p:sldLayoutId id="2147483654" r:id="rId1"/>
  </p:sldLayoutIdLst>
  <p:transition>
    <p:sndAc>
      <p:stSnd>
        <p:snd r:embed="rId3" name="applause.wav"/>
      </p:stSnd>
    </p:sndAc>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914401" y="3900688"/>
            <a:ext cx="7467600" cy="576063"/>
          </a:xfrm>
        </p:spPr>
        <p:txBody>
          <a:bodyPr/>
          <a:lstStyle/>
          <a:p>
            <a:r>
              <a:rPr lang="en-US" altLang="ko-KR" dirty="0" smtClean="0">
                <a:latin typeface="Times New Roman" pitchFamily="18" charset="0"/>
                <a:cs typeface="Times New Roman" pitchFamily="18" charset="0"/>
              </a:rPr>
              <a:t>CHÀO MỪNG QUÝ ĐẠI BIỂU!!</a:t>
            </a:r>
          </a:p>
          <a:p>
            <a:r>
              <a:rPr lang="en-US" altLang="ko-KR" dirty="0" smtClean="0">
                <a:latin typeface="Times New Roman" pitchFamily="18" charset="0"/>
                <a:cs typeface="Times New Roman" pitchFamily="18" charset="0"/>
              </a:rPr>
              <a:t>THAM DỰ HỘI NGHỊ TẬP HUẤN</a:t>
            </a:r>
            <a:endParaRPr lang="ko-KR" altLang="en-US" dirty="0">
              <a:latin typeface="Times New Roman" pitchFamily="18" charset="0"/>
              <a:cs typeface="Times New Roman" pitchFamily="18" charset="0"/>
            </a:endParaRPr>
          </a:p>
        </p:txBody>
      </p:sp>
      <p:pic>
        <p:nvPicPr>
          <p:cNvPr id="1026" name="Picture 2" descr="C:\Users\FPT\Desktop\thanh_tra_chinh_phu.jpg"/>
          <p:cNvPicPr>
            <a:picLocks noChangeAspect="1" noChangeArrowheads="1"/>
          </p:cNvPicPr>
          <p:nvPr/>
        </p:nvPicPr>
        <p:blipFill>
          <a:blip r:embed="rId2" cstate="print"/>
          <a:srcRect/>
          <a:stretch>
            <a:fillRect/>
          </a:stretch>
        </p:blipFill>
        <p:spPr bwMode="auto">
          <a:xfrm>
            <a:off x="4038600" y="1581150"/>
            <a:ext cx="1078204" cy="990600"/>
          </a:xfrm>
          <a:prstGeom prst="rect">
            <a:avLst/>
          </a:prstGeom>
          <a:noFill/>
        </p:spPr>
      </p:pic>
    </p:spTree>
    <p:extLst>
      <p:ext uri="{BB962C8B-B14F-4D97-AF65-F5344CB8AC3E}">
        <p14:creationId xmlns:p14="http://schemas.microsoft.com/office/powerpoint/2010/main" xmlns="" val="131009176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strVal val="#ppt_w*0.70"/>
                                          </p:val>
                                        </p:tav>
                                        <p:tav tm="100000">
                                          <p:val>
                                            <p:strVal val="#ppt_w"/>
                                          </p:val>
                                        </p:tav>
                                      </p:tavLst>
                                    </p:anim>
                                    <p:anim calcmode="lin" valueType="num">
                                      <p:cBhvr>
                                        <p:cTn id="8" dur="1000" fill="hold"/>
                                        <p:tgtEl>
                                          <p:spTgt spid="1026"/>
                                        </p:tgtEl>
                                        <p:attrNameLst>
                                          <p:attrName>ppt_h</p:attrName>
                                        </p:attrNameLst>
                                      </p:cBhvr>
                                      <p:tavLst>
                                        <p:tav tm="0">
                                          <p:val>
                                            <p:strVal val="#ppt_h"/>
                                          </p:val>
                                        </p:tav>
                                        <p:tav tm="100000">
                                          <p:val>
                                            <p:strVal val="#ppt_h"/>
                                          </p:val>
                                        </p:tav>
                                      </p:tavLst>
                                    </p:anim>
                                    <p:animEffect transition="in" filter="fade">
                                      <p:cBhvr>
                                        <p:cTn id="9" dur="1000"/>
                                        <p:tgtEl>
                                          <p:spTgt spid="1026"/>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1000" fill="hold"/>
                                        <p:tgtEl>
                                          <p:spTgt spid="8">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p:cTn id="19" dur="1000" fill="hold"/>
                                        <p:tgtEl>
                                          <p:spTgt spid="8">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6146" name="Picture 2"/>
          <p:cNvPicPr>
            <a:picLocks noChangeAspect="1" noChangeArrowheads="1"/>
          </p:cNvPicPr>
          <p:nvPr/>
        </p:nvPicPr>
        <p:blipFill>
          <a:blip r:embed="rId2"/>
          <a:srcRect/>
          <a:stretch>
            <a:fillRect/>
          </a:stretch>
        </p:blipFill>
        <p:spPr bwMode="auto">
          <a:xfrm>
            <a:off x="381002" y="590550"/>
            <a:ext cx="8379390" cy="3970378"/>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2225" name="Rectangle 1"/>
          <p:cNvSpPr>
            <a:spLocks noChangeArrowheads="1"/>
          </p:cNvSpPr>
          <p:nvPr/>
        </p:nvSpPr>
        <p:spPr bwMode="auto">
          <a:xfrm>
            <a:off x="533400" y="895350"/>
            <a:ext cx="7391401"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Chức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này</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cho</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phép</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tìm</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kiếm</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thư</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trong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hệ</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thống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Tùy</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thuộc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sự</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phân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quyền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trong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trị</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mà</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có</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thể</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cứu</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thư</a:t>
            </a: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609600" y="361951"/>
            <a:ext cx="4572000" cy="430887"/>
          </a:xfrm>
          <a:prstGeom prst="rect">
            <a:avLst/>
          </a:prstGeom>
        </p:spPr>
        <p:txBody>
          <a:bodyPr>
            <a:spAutoFit/>
          </a:bodyPr>
          <a:lstStyle/>
          <a:p>
            <a:r>
              <a:rPr lang="vi-VN" sz="2200" b="1" dirty="0" smtClean="0">
                <a:latin typeface="Times New Roman" pitchFamily="18" charset="0"/>
                <a:cs typeface="Times New Roman" pitchFamily="18" charset="0"/>
              </a:rPr>
              <a:t>Tra cứu đơn thư</a:t>
            </a:r>
            <a:endParaRPr lang="vi-VN" sz="2200" b="1" dirty="0">
              <a:latin typeface="Times New Roman" pitchFamily="18" charset="0"/>
              <a:cs typeface="Times New Roman" pitchFamily="18" charset="0"/>
            </a:endParaRPr>
          </a:p>
        </p:txBody>
      </p:sp>
      <p:pic>
        <p:nvPicPr>
          <p:cNvPr id="52226" name="Picture 2"/>
          <p:cNvPicPr>
            <a:picLocks noChangeAspect="1" noChangeArrowheads="1"/>
          </p:cNvPicPr>
          <p:nvPr/>
        </p:nvPicPr>
        <p:blipFill>
          <a:blip r:embed="rId2"/>
          <a:srcRect/>
          <a:stretch>
            <a:fillRect/>
          </a:stretch>
        </p:blipFill>
        <p:spPr bwMode="auto">
          <a:xfrm>
            <a:off x="2819399" y="1962151"/>
            <a:ext cx="3276601" cy="2814739"/>
          </a:xfrm>
          <a:prstGeom prst="rect">
            <a:avLst/>
          </a:prstGeom>
          <a:noFill/>
          <a:ln w="9525">
            <a:noFill/>
            <a:miter lim="800000"/>
            <a:headEnd/>
            <a:tailEnd/>
          </a:ln>
          <a:effectLst/>
        </p:spPr>
      </p:pic>
    </p:spTree>
    <p:extLst>
      <p:ext uri="{BB962C8B-B14F-4D97-AF65-F5344CB8AC3E}">
        <p14:creationId xmlns:p14="http://schemas.microsoft.com/office/powerpoint/2010/main" xmlns="" val="530369362"/>
      </p:ext>
    </p:extLst>
  </p:cSld>
  <p:clrMapOvr>
    <a:masterClrMapping/>
  </p:clrMapOvr>
  <p:transition>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2"/>
          <a:srcRect/>
          <a:stretch>
            <a:fillRect/>
          </a:stretch>
        </p:blipFill>
        <p:spPr bwMode="auto">
          <a:xfrm>
            <a:off x="609600" y="285750"/>
            <a:ext cx="7229915" cy="3276600"/>
          </a:xfrm>
          <a:prstGeom prst="rect">
            <a:avLst/>
          </a:prstGeom>
          <a:noFill/>
          <a:ln w="9525">
            <a:noFill/>
            <a:miter lim="800000"/>
            <a:headEnd/>
            <a:tailEnd/>
          </a:ln>
          <a:effectLst/>
        </p:spPr>
      </p:pic>
      <p:pic>
        <p:nvPicPr>
          <p:cNvPr id="51202" name="Picture 2"/>
          <p:cNvPicPr>
            <a:picLocks noChangeAspect="1" noChangeArrowheads="1"/>
          </p:cNvPicPr>
          <p:nvPr/>
        </p:nvPicPr>
        <p:blipFill>
          <a:blip r:embed="rId3"/>
          <a:srcRect/>
          <a:stretch>
            <a:fillRect/>
          </a:stretch>
        </p:blipFill>
        <p:spPr bwMode="auto">
          <a:xfrm>
            <a:off x="6096001" y="3790950"/>
            <a:ext cx="1047749" cy="571500"/>
          </a:xfrm>
          <a:prstGeom prst="rect">
            <a:avLst/>
          </a:prstGeom>
          <a:noFill/>
          <a:ln w="9525">
            <a:noFill/>
            <a:miter lim="800000"/>
            <a:headEnd/>
            <a:tailEnd/>
          </a:ln>
          <a:effectLst/>
        </p:spPr>
      </p:pic>
      <p:sp>
        <p:nvSpPr>
          <p:cNvPr id="5" name="Rectangle 1"/>
          <p:cNvSpPr>
            <a:spLocks noChangeArrowheads="1"/>
          </p:cNvSpPr>
          <p:nvPr/>
        </p:nvSpPr>
        <p:spPr bwMode="auto">
          <a:xfrm>
            <a:off x="1066800" y="3867150"/>
            <a:ext cx="5105401"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Nhập</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thông</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tin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cần</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cứu</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và</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biểu</a:t>
            </a:r>
            <a:r>
              <a:rPr kumimoji="0" lang="en-US" sz="20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dirty="0" err="1" smtClean="0">
                <a:ln>
                  <a:noFill/>
                </a:ln>
                <a:solidFill>
                  <a:schemeClr val="tx1"/>
                </a:solidFill>
                <a:effectLst/>
                <a:latin typeface="Times New Roman" pitchFamily="18" charset="0"/>
                <a:ea typeface="Times New Roman" pitchFamily="18" charset="0"/>
                <a:cs typeface="Times New Roman" pitchFamily="18" charset="0"/>
              </a:rPr>
              <a:t>tượng</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163504674"/>
      </p:ext>
    </p:extLst>
  </p:cSld>
  <p:clrMapOvr>
    <a:masterClrMapping/>
  </p:clrMapOvr>
  <p:transition>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199" y="438150"/>
            <a:ext cx="7543801" cy="1569660"/>
          </a:xfrm>
          <a:prstGeom prst="rect">
            <a:avLst/>
          </a:prstGeom>
        </p:spPr>
        <p:txBody>
          <a:bodyPr wrap="square">
            <a:spAutoFit/>
          </a:bodyPr>
          <a:lstStyle/>
          <a:p>
            <a:r>
              <a:rPr lang="vi-VN" sz="2400" b="1" dirty="0" smtClean="0">
                <a:latin typeface="Times New Roman" pitchFamily="18" charset="0"/>
                <a:cs typeface="Times New Roman" pitchFamily="18" charset="0"/>
              </a:rPr>
              <a:t>Thông báo nhắc việc</a:t>
            </a:r>
            <a:r>
              <a:rPr lang="en-US" sz="2400" b="1" dirty="0" smtClean="0">
                <a:latin typeface="Times New Roman" pitchFamily="18" charset="0"/>
                <a:cs typeface="Times New Roman" pitchFamily="18" charset="0"/>
              </a:rPr>
              <a:t> </a:t>
            </a:r>
          </a:p>
          <a:p>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 thực hiện n</a:t>
            </a:r>
            <a:r>
              <a:rPr lang="en-US" dirty="0" smtClean="0">
                <a:latin typeface="Times New Roman" pitchFamily="18" charset="0"/>
                <a:cs typeface="Times New Roman" pitchFamily="18" charset="0"/>
              </a:rPr>
              <a:t>h</a:t>
            </a:r>
            <a:r>
              <a:rPr lang="vi-VN" dirty="0" smtClean="0">
                <a:latin typeface="Times New Roman" pitchFamily="18" charset="0"/>
                <a:cs typeface="Times New Roman" pitchFamily="18" charset="0"/>
              </a:rPr>
              <a:t>ắc nhở</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Người dùng các công việc cần </a:t>
            </a:r>
            <a:r>
              <a:rPr lang="en-US" dirty="0" smtClean="0">
                <a:latin typeface="Times New Roman" pitchFamily="18" charset="0"/>
                <a:cs typeface="Times New Roman" pitchFamily="18" charset="0"/>
              </a:rPr>
              <a:t>x</a:t>
            </a:r>
            <a:r>
              <a:rPr lang="vi-VN" dirty="0" smtClean="0">
                <a:latin typeface="Times New Roman" pitchFamily="18" charset="0"/>
                <a:cs typeface="Times New Roman" pitchFamily="18" charset="0"/>
              </a:rPr>
              <a:t>ử</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lý.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thực hiện xem các công việc cần x</a:t>
            </a:r>
            <a:r>
              <a:rPr lang="en-US" dirty="0" smtClean="0">
                <a:latin typeface="Times New Roman" pitchFamily="18" charset="0"/>
                <a:cs typeface="Times New Roman" pitchFamily="18" charset="0"/>
              </a:rPr>
              <a:t>ử </a:t>
            </a:r>
            <a:r>
              <a:rPr lang="vi-VN" dirty="0" smtClean="0">
                <a:latin typeface="Times New Roman" pitchFamily="18" charset="0"/>
                <a:cs typeface="Times New Roman" pitchFamily="18" charset="0"/>
              </a:rPr>
              <a:t>lý: Từ</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than</a:t>
            </a:r>
            <a:r>
              <a:rPr lang="en-US" dirty="0" smtClean="0">
                <a:latin typeface="Times New Roman" pitchFamily="18" charset="0"/>
                <a:cs typeface="Times New Roman" pitchFamily="18" charset="0"/>
              </a:rPr>
              <a:t>h</a:t>
            </a:r>
            <a:r>
              <a:rPr lang="vi-VN" dirty="0" smtClean="0">
                <a:latin typeface="Times New Roman" pitchFamily="18" charset="0"/>
                <a:cs typeface="Times New Roman" pitchFamily="18" charset="0"/>
              </a:rPr>
              <a:t> menu bên trái,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chọn </a:t>
            </a:r>
            <a:r>
              <a:rPr lang="vi-VN" b="1" dirty="0" smtClean="0">
                <a:latin typeface="Times New Roman" pitchFamily="18" charset="0"/>
                <a:cs typeface="Times New Roman" pitchFamily="18" charset="0"/>
              </a:rPr>
              <a:t>Nhắc việc</a:t>
            </a:r>
          </a:p>
        </p:txBody>
      </p:sp>
      <p:pic>
        <p:nvPicPr>
          <p:cNvPr id="153602" name="Picture 2"/>
          <p:cNvPicPr>
            <a:picLocks noChangeAspect="1" noChangeArrowheads="1"/>
          </p:cNvPicPr>
          <p:nvPr/>
        </p:nvPicPr>
        <p:blipFill>
          <a:blip r:embed="rId2"/>
          <a:srcRect/>
          <a:stretch>
            <a:fillRect/>
          </a:stretch>
        </p:blipFill>
        <p:spPr bwMode="auto">
          <a:xfrm>
            <a:off x="2819400" y="1782535"/>
            <a:ext cx="2514601" cy="2084615"/>
          </a:xfrm>
          <a:prstGeom prst="rect">
            <a:avLst/>
          </a:prstGeom>
          <a:noFill/>
          <a:ln w="9525">
            <a:noFill/>
            <a:miter lim="800000"/>
            <a:headEnd/>
            <a:tailEnd/>
          </a:ln>
          <a:effectLst/>
        </p:spPr>
      </p:pic>
      <p:sp>
        <p:nvSpPr>
          <p:cNvPr id="5" name="Rectangle 4"/>
          <p:cNvSpPr/>
          <p:nvPr/>
        </p:nvSpPr>
        <p:spPr>
          <a:xfrm>
            <a:off x="838201" y="4107418"/>
            <a:ext cx="4572000" cy="369332"/>
          </a:xfrm>
          <a:prstGeom prst="rect">
            <a:avLst/>
          </a:prstGeom>
        </p:spPr>
        <p:txBody>
          <a:bodyPr>
            <a:spAutoFit/>
          </a:bodyPr>
          <a:lstStyle/>
          <a:p>
            <a:r>
              <a:rPr lang="vi-VN" dirty="0" smtClean="0">
                <a:latin typeface="Times New Roman" pitchFamily="18" charset="0"/>
                <a:cs typeface="Times New Roman" pitchFamily="18" charset="0"/>
              </a:rPr>
              <a:t>Hoặc từ</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thanh menu ngang chọn biểu tượn</a:t>
            </a:r>
            <a:r>
              <a:rPr lang="en-US" dirty="0" smtClean="0">
                <a:latin typeface="Times New Roman" pitchFamily="18" charset="0"/>
                <a:cs typeface="Times New Roman" pitchFamily="18" charset="0"/>
              </a:rPr>
              <a:t>g</a:t>
            </a:r>
            <a:r>
              <a:rPr lang="vi-VN" dirty="0" smtClean="0">
                <a:latin typeface="Times New Roman" pitchFamily="18" charset="0"/>
                <a:cs typeface="Times New Roman" pitchFamily="18" charset="0"/>
              </a:rPr>
              <a:t> </a:t>
            </a:r>
            <a:endParaRPr lang="vi-VN" dirty="0">
              <a:latin typeface="Times New Roman" pitchFamily="18" charset="0"/>
              <a:cs typeface="Times New Roman" pitchFamily="18" charset="0"/>
            </a:endParaRPr>
          </a:p>
        </p:txBody>
      </p:sp>
      <p:pic>
        <p:nvPicPr>
          <p:cNvPr id="153603" name="Picture 3"/>
          <p:cNvPicPr>
            <a:picLocks noChangeAspect="1" noChangeArrowheads="1"/>
          </p:cNvPicPr>
          <p:nvPr/>
        </p:nvPicPr>
        <p:blipFill>
          <a:blip r:embed="rId3"/>
          <a:srcRect/>
          <a:stretch>
            <a:fillRect/>
          </a:stretch>
        </p:blipFill>
        <p:spPr bwMode="auto">
          <a:xfrm>
            <a:off x="5105400" y="4019550"/>
            <a:ext cx="685801" cy="627434"/>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2"/>
          <a:srcRect/>
          <a:stretch>
            <a:fillRect/>
          </a:stretch>
        </p:blipFill>
        <p:spPr bwMode="auto">
          <a:xfrm>
            <a:off x="2514600" y="2878418"/>
            <a:ext cx="2871788" cy="1826933"/>
          </a:xfrm>
          <a:prstGeom prst="rect">
            <a:avLst/>
          </a:prstGeom>
          <a:noFill/>
          <a:ln w="9525">
            <a:noFill/>
            <a:miter lim="800000"/>
            <a:headEnd/>
            <a:tailEnd/>
          </a:ln>
          <a:effectLst/>
        </p:spPr>
      </p:pic>
      <p:sp>
        <p:nvSpPr>
          <p:cNvPr id="4" name="Rectangle 3"/>
          <p:cNvSpPr/>
          <p:nvPr/>
        </p:nvSpPr>
        <p:spPr>
          <a:xfrm>
            <a:off x="685800" y="590551"/>
            <a:ext cx="7696201" cy="2031325"/>
          </a:xfrm>
          <a:prstGeom prst="rect">
            <a:avLst/>
          </a:prstGeom>
        </p:spPr>
        <p:txBody>
          <a:bodyPr wrap="square">
            <a:spAutoFit/>
          </a:bodyPr>
          <a:lstStyle/>
          <a:p>
            <a:r>
              <a:rPr lang="vi-VN" sz="2400" b="1" dirty="0" smtClean="0">
                <a:latin typeface="Times New Roman" pitchFamily="18" charset="0"/>
                <a:cs typeface="Times New Roman" pitchFamily="18" charset="0"/>
              </a:rPr>
              <a:t>Lãnh đạo thực hiện ủy quyền</a:t>
            </a:r>
            <a:endParaRPr lang="en-US" sz="2400" b="1"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Khi lãnh đạo bận thì lãnh đạo có thể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ủy quyền cho cán bộ</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cấp dưới tạm thời đảm nhận chức vụcủa mình để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giải quyết các công việc tr</a:t>
            </a:r>
            <a:r>
              <a:rPr lang="en-US" dirty="0" smtClean="0">
                <a:latin typeface="Times New Roman" pitchFamily="18" charset="0"/>
                <a:cs typeface="Times New Roman" pitchFamily="18" charset="0"/>
              </a:rPr>
              <a:t>o</a:t>
            </a:r>
            <a:r>
              <a:rPr lang="vi-VN" dirty="0" smtClean="0">
                <a:latin typeface="Times New Roman" pitchFamily="18" charset="0"/>
                <a:cs typeface="Times New Roman" pitchFamily="18" charset="0"/>
              </a:rPr>
              <a:t>ng thời gian được ủy quyền</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Các bước thực hiện như sau:</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-Bước 1: Người dùng đăng </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hập vào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-Bước 2: Chọn </a:t>
            </a:r>
            <a:r>
              <a:rPr lang="vi-VN" b="1" dirty="0" smtClean="0">
                <a:latin typeface="Times New Roman" pitchFamily="18" charset="0"/>
                <a:cs typeface="Times New Roman" pitchFamily="18" charset="0"/>
              </a:rPr>
              <a:t>Ủy quyền</a:t>
            </a:r>
            <a:endParaRPr lang="vi-VN"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55650" name="Picture 2"/>
          <p:cNvPicPr>
            <a:picLocks noChangeAspect="1" noChangeArrowheads="1"/>
          </p:cNvPicPr>
          <p:nvPr/>
        </p:nvPicPr>
        <p:blipFill>
          <a:blip r:embed="rId2"/>
          <a:srcRect/>
          <a:stretch>
            <a:fillRect/>
          </a:stretch>
        </p:blipFill>
        <p:spPr bwMode="auto">
          <a:xfrm>
            <a:off x="609601" y="438151"/>
            <a:ext cx="7696201" cy="40386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56675" name="Picture 3"/>
          <p:cNvPicPr>
            <a:picLocks noChangeAspect="1" noChangeArrowheads="1"/>
          </p:cNvPicPr>
          <p:nvPr/>
        </p:nvPicPr>
        <p:blipFill>
          <a:blip r:embed="rId2"/>
          <a:srcRect/>
          <a:stretch>
            <a:fillRect/>
          </a:stretch>
        </p:blipFill>
        <p:spPr bwMode="auto">
          <a:xfrm>
            <a:off x="1371600" y="133350"/>
            <a:ext cx="5105401" cy="48006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p:cNvSpPr>
            <a:spLocks noGrp="1"/>
          </p:cNvSpPr>
          <p:nvPr>
            <p:ph type="body" sz="quarter" idx="10"/>
          </p:nvPr>
        </p:nvSpPr>
        <p:spPr>
          <a:xfrm>
            <a:off x="1219201" y="209550"/>
            <a:ext cx="6248400" cy="576064"/>
          </a:xfrm>
        </p:spPr>
        <p:txBody>
          <a:bodyPr/>
          <a:lstStyle/>
          <a:p>
            <a:r>
              <a:rPr lang="en-US" altLang="ko-KR" sz="2400" b="1" dirty="0" smtClean="0">
                <a:solidFill>
                  <a:srgbClr val="FF0000"/>
                </a:solidFill>
                <a:latin typeface="Times New Roman" pitchFamily="18" charset="0"/>
                <a:cs typeface="Times New Roman" pitchFamily="18" charset="0"/>
              </a:rPr>
              <a:t>KẾT XUẤT BÁO CÁO</a:t>
            </a:r>
            <a:endParaRPr lang="ko-KR" altLang="en-US" sz="2400" b="1" dirty="0">
              <a:solidFill>
                <a:srgbClr val="FF0000"/>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xmlns="" val="2686862179"/>
              </p:ext>
            </p:extLst>
          </p:nvPr>
        </p:nvGraphicFramePr>
        <p:xfrm>
          <a:off x="457200" y="971550"/>
          <a:ext cx="1981200" cy="3933468"/>
        </p:xfrm>
        <a:graphic>
          <a:graphicData uri="http://schemas.openxmlformats.org/drawingml/2006/table">
            <a:tbl>
              <a:tblPr firstRow="1" bandRow="1">
                <a:tableStyleId>{5940675A-B579-460E-94D1-54222C63F5DA}</a:tableStyleId>
              </a:tblPr>
              <a:tblGrid>
                <a:gridCol w="228036">
                  <a:extLst>
                    <a:ext uri="{9D8B030D-6E8A-4147-A177-3AD203B41FA5}">
                      <a16:colId xmlns:a16="http://schemas.microsoft.com/office/drawing/2014/main" xmlns="" val="20000"/>
                    </a:ext>
                  </a:extLst>
                </a:gridCol>
                <a:gridCol w="1412740">
                  <a:extLst>
                    <a:ext uri="{9D8B030D-6E8A-4147-A177-3AD203B41FA5}">
                      <a16:colId xmlns:a16="http://schemas.microsoft.com/office/drawing/2014/main" xmlns="" val="20001"/>
                    </a:ext>
                  </a:extLst>
                </a:gridCol>
                <a:gridCol w="340424">
                  <a:extLst>
                    <a:ext uri="{9D8B030D-6E8A-4147-A177-3AD203B41FA5}">
                      <a16:colId xmlns:a16="http://schemas.microsoft.com/office/drawing/2014/main" xmlns="" val="20002"/>
                    </a:ext>
                  </a:extLst>
                </a:gridCol>
              </a:tblGrid>
              <a:tr h="0">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2"/>
                      </a:solidFill>
                      <a:prstDash val="solid"/>
                      <a:round/>
                      <a:headEnd type="none" w="med" len="med"/>
                      <a:tailEnd type="none" w="med" len="med"/>
                    </a:lnL>
                    <a:lnR w="12700" cmpd="sng">
                      <a:noFill/>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565473">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2621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7856">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r>
                        <a:rPr lang="vi-VN" sz="1600" kern="1200" dirty="0" smtClean="0">
                          <a:solidFill>
                            <a:schemeClr val="tx1"/>
                          </a:solidFill>
                          <a:latin typeface="Times New Roman" pitchFamily="18" charset="0"/>
                          <a:ea typeface="+mn-ea"/>
                          <a:cs typeface="Times New Roman" pitchFamily="18" charset="0"/>
                        </a:rPr>
                        <a:t>của</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công tác</a:t>
                      </a:r>
                      <a:r>
                        <a:rPr lang="en-US" sz="1600" kern="1200" dirty="0" smtClean="0">
                          <a:solidFill>
                            <a:schemeClr val="tx1"/>
                          </a:solidFill>
                          <a:latin typeface="Times New Roman" pitchFamily="18" charset="0"/>
                          <a:ea typeface="+mn-ea"/>
                          <a:cs typeface="Times New Roman" pitchFamily="18" charset="0"/>
                        </a:rPr>
                        <a:t> </a:t>
                      </a:r>
                    </a:p>
                    <a:p>
                      <a:r>
                        <a:rPr lang="vi-VN" sz="1600" kern="1200" dirty="0" smtClean="0">
                          <a:solidFill>
                            <a:schemeClr val="tx1"/>
                          </a:solidFill>
                          <a:latin typeface="Times New Roman" pitchFamily="18" charset="0"/>
                          <a:ea typeface="+mn-ea"/>
                          <a:cs typeface="Times New Roman" pitchFamily="18" charset="0"/>
                        </a:rPr>
                        <a:t>tiếp công dân </a:t>
                      </a:r>
                      <a:endParaRPr lang="en-US" sz="1600" kern="1200" dirty="0" smtClean="0">
                        <a:solidFill>
                          <a:schemeClr val="tx1"/>
                        </a:solidFill>
                        <a:latin typeface="Times New Roman" pitchFamily="18" charset="0"/>
                        <a:ea typeface="+mn-ea"/>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037102">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66664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2"/>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2"/>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133220">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tiếp công dân theo quản lý</a:t>
                      </a:r>
                    </a:p>
                    <a:p>
                      <a:pPr algn="ctr"/>
                      <a:r>
                        <a:rPr lang="pt-BR" sz="1800" kern="1200" dirty="0" smtClean="0">
                          <a:solidFill>
                            <a:schemeClr val="tx1"/>
                          </a:solidFill>
                          <a:latin typeface="Times New Roman" pitchFamily="18" charset="0"/>
                          <a:ea typeface="+mn-ea"/>
                          <a:cs typeface="Times New Roman" pitchFamily="18" charset="0"/>
                        </a:rPr>
                        <a:t>đơn vị</a:t>
                      </a:r>
                      <a:endParaRPr lang="ko-KR" altLang="en-US" sz="20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a16="http://schemas.microsoft.com/office/drawing/2014/main" xmlns="" val="10006"/>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xmlns="" val="2105171228"/>
              </p:ext>
            </p:extLst>
          </p:nvPr>
        </p:nvGraphicFramePr>
        <p:xfrm>
          <a:off x="2659101" y="971551"/>
          <a:ext cx="1868812" cy="3899638"/>
        </p:xfrm>
        <a:graphic>
          <a:graphicData uri="http://schemas.openxmlformats.org/drawingml/2006/table">
            <a:tbl>
              <a:tblPr firstRow="1" bandRow="1">
                <a:tableStyleId>{5940675A-B579-460E-94D1-54222C63F5DA}</a:tableStyleId>
              </a:tblPr>
              <a:tblGrid>
                <a:gridCol w="228036">
                  <a:extLst>
                    <a:ext uri="{9D8B030D-6E8A-4147-A177-3AD203B41FA5}">
                      <a16:colId xmlns:a16="http://schemas.microsoft.com/office/drawing/2014/main" xmlns="" val="20000"/>
                    </a:ext>
                  </a:extLst>
                </a:gridCol>
                <a:gridCol w="1412740">
                  <a:extLst>
                    <a:ext uri="{9D8B030D-6E8A-4147-A177-3AD203B41FA5}">
                      <a16:colId xmlns:a16="http://schemas.microsoft.com/office/drawing/2014/main" xmlns="" val="20001"/>
                    </a:ext>
                  </a:extLst>
                </a:gridCol>
                <a:gridCol w="228036">
                  <a:extLst>
                    <a:ext uri="{9D8B030D-6E8A-4147-A177-3AD203B41FA5}">
                      <a16:colId xmlns:a16="http://schemas.microsoft.com/office/drawing/2014/main" xmlns="" val="20002"/>
                    </a:ext>
                  </a:extLst>
                </a:gridCol>
              </a:tblGrid>
              <a:tr h="0">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1"/>
                      </a:solidFill>
                      <a:prstDash val="solid"/>
                      <a:round/>
                      <a:headEnd type="none" w="med" len="med"/>
                      <a:tailEnd type="none" w="med" len="med"/>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57524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smtClean="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3674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2483">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các biểu mẫu, </a:t>
                      </a:r>
                      <a:r>
                        <a:rPr lang="en-US" sz="1600" kern="1200" dirty="0" smtClean="0">
                          <a:solidFill>
                            <a:schemeClr val="tx1"/>
                          </a:solidFill>
                          <a:latin typeface="Times New Roman" pitchFamily="18" charset="0"/>
                          <a:ea typeface="+mn-ea"/>
                          <a:cs typeface="Times New Roman" pitchFamily="18" charset="0"/>
                        </a:rPr>
                        <a:t>k</a:t>
                      </a:r>
                      <a:r>
                        <a:rPr lang="vi-VN" sz="1600" kern="1200" dirty="0" smtClean="0">
                          <a:solidFill>
                            <a:schemeClr val="tx1"/>
                          </a:solidFill>
                          <a:latin typeface="Times New Roman" pitchFamily="18" charset="0"/>
                          <a:ea typeface="+mn-ea"/>
                          <a:cs typeface="Times New Roman" pitchFamily="18" charset="0"/>
                        </a:rPr>
                        <a:t>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a:t>
                      </a:r>
                      <a:r>
                        <a:rPr lang="en-US" sz="1600" kern="1200" dirty="0" smtClean="0">
                          <a:solidFill>
                            <a:schemeClr val="tx1"/>
                          </a:solidFill>
                          <a:latin typeface="Times New Roman" pitchFamily="18" charset="0"/>
                          <a:ea typeface="+mn-ea"/>
                          <a:cs typeface="Times New Roman" pitchFamily="18" charset="0"/>
                        </a:rPr>
                        <a:t>k</a:t>
                      </a:r>
                      <a:r>
                        <a:rPr lang="vi-VN" sz="1600" kern="1200" dirty="0" smtClean="0">
                          <a:solidFill>
                            <a:schemeClr val="tx1"/>
                          </a:solidFill>
                          <a:latin typeface="Times New Roman" pitchFamily="18" charset="0"/>
                          <a:ea typeface="+mn-ea"/>
                          <a:cs typeface="Times New Roman" pitchFamily="18" charset="0"/>
                        </a:rPr>
                        <a:t>ê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của</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công tác</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a:t>
                      </a:r>
                      <a:r>
                        <a:rPr lang="en-US" sz="1600" kern="1200" dirty="0" smtClean="0">
                          <a:solidFill>
                            <a:schemeClr val="tx1"/>
                          </a:solidFill>
                          <a:latin typeface="Times New Roman" pitchFamily="18" charset="0"/>
                          <a:ea typeface="+mn-ea"/>
                          <a:cs typeface="Times New Roman" pitchFamily="18" charset="0"/>
                        </a:rPr>
                        <a:t>ý</a:t>
                      </a:r>
                      <a:r>
                        <a:rPr lang="en-US" sz="1600" kern="1200" baseline="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đơn</a:t>
                      </a:r>
                      <a:endParaRPr lang="ko-KR" altLang="en-US" sz="16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029379">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660064">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1"/>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1"/>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096226">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xử lý </a:t>
                      </a:r>
                    </a:p>
                    <a:p>
                      <a:pPr algn="ctr"/>
                      <a:r>
                        <a:rPr lang="pt-BR" sz="1800" kern="1200" dirty="0" smtClean="0">
                          <a:solidFill>
                            <a:schemeClr val="tx1"/>
                          </a:solidFill>
                          <a:latin typeface="Times New Roman" pitchFamily="18" charset="0"/>
                          <a:ea typeface="+mn-ea"/>
                          <a:cs typeface="Times New Roman" pitchFamily="18" charset="0"/>
                        </a:rPr>
                        <a:t>đơn theo quản </a:t>
                      </a:r>
                    </a:p>
                    <a:p>
                      <a:pPr algn="ctr"/>
                      <a:r>
                        <a:rPr lang="pt-BR" sz="1800" kern="1200" dirty="0" smtClean="0">
                          <a:solidFill>
                            <a:schemeClr val="tx1"/>
                          </a:solidFill>
                          <a:latin typeface="Times New Roman" pitchFamily="18" charset="0"/>
                          <a:ea typeface="+mn-ea"/>
                          <a:cs typeface="Times New Roman" pitchFamily="18" charset="0"/>
                        </a:rPr>
                        <a:t>lý đơn vị</a:t>
                      </a:r>
                      <a:endParaRPr lang="ko-KR" altLang="en-US" sz="36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a16="http://schemas.microsoft.com/office/drawing/2014/main" xmlns="" val="10006"/>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xmlns="" val="2807356153"/>
              </p:ext>
            </p:extLst>
          </p:nvPr>
        </p:nvGraphicFramePr>
        <p:xfrm>
          <a:off x="4649265" y="972347"/>
          <a:ext cx="1868812" cy="3885402"/>
        </p:xfrm>
        <a:graphic>
          <a:graphicData uri="http://schemas.openxmlformats.org/drawingml/2006/table">
            <a:tbl>
              <a:tblPr firstRow="1" bandRow="1">
                <a:tableStyleId>{5940675A-B579-460E-94D1-54222C63F5DA}</a:tableStyleId>
              </a:tblPr>
              <a:tblGrid>
                <a:gridCol w="228036">
                  <a:extLst>
                    <a:ext uri="{9D8B030D-6E8A-4147-A177-3AD203B41FA5}">
                      <a16:colId xmlns:a16="http://schemas.microsoft.com/office/drawing/2014/main" xmlns="" val="20000"/>
                    </a:ext>
                  </a:extLst>
                </a:gridCol>
                <a:gridCol w="1412740">
                  <a:extLst>
                    <a:ext uri="{9D8B030D-6E8A-4147-A177-3AD203B41FA5}">
                      <a16:colId xmlns:a16="http://schemas.microsoft.com/office/drawing/2014/main" xmlns="" val="20001"/>
                    </a:ext>
                  </a:extLst>
                </a:gridCol>
                <a:gridCol w="228036">
                  <a:extLst>
                    <a:ext uri="{9D8B030D-6E8A-4147-A177-3AD203B41FA5}">
                      <a16:colId xmlns:a16="http://schemas.microsoft.com/office/drawing/2014/main" xmlns="" val="20002"/>
                    </a:ext>
                  </a:extLst>
                </a:gridCol>
              </a:tblGrid>
              <a:tr h="117816">
                <a:tc>
                  <a:txBody>
                    <a:bodyPr/>
                    <a:lstStyle/>
                    <a:p>
                      <a:pPr>
                        <a:lnSpc>
                          <a:spcPct val="0"/>
                        </a:lnSpc>
                      </a:pPr>
                      <a:endParaRPr lang="ko-KR" altLang="en-US" sz="800" dirty="0">
                        <a:solidFill>
                          <a:schemeClr val="tx1">
                            <a:lumMod val="75000"/>
                            <a:lumOff val="25000"/>
                          </a:schemeClr>
                        </a:solidFill>
                        <a:latin typeface="+mn-lt"/>
                      </a:endParaRPr>
                    </a:p>
                  </a:txBody>
                  <a:tcPr>
                    <a:lnL w="28575" cap="flat" cmpd="sng" algn="ctr">
                      <a:solidFill>
                        <a:schemeClr val="accent4"/>
                      </a:solidFill>
                      <a:prstDash val="solid"/>
                      <a:round/>
                      <a:headEnd type="none" w="med" len="med"/>
                      <a:tailEnd type="none" w="med" len="med"/>
                    </a:lnL>
                    <a:lnR w="12700" cmpd="sng">
                      <a:noFill/>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mn-lt"/>
                      </a:endParaRPr>
                    </a:p>
                  </a:txBody>
                  <a:tcPr anchor="ctr">
                    <a:lnL w="12700" cmpd="sng">
                      <a:noFill/>
                    </a:lnL>
                    <a:lnR w="12700" cmpd="sng">
                      <a:noFill/>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583956">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P</a:t>
                      </a:r>
                      <a:r>
                        <a:rPr lang="vi-VN" sz="1600" kern="1200" dirty="0" smtClean="0">
                          <a:solidFill>
                            <a:srgbClr val="C00000"/>
                          </a:solidFill>
                          <a:latin typeface="Times New Roman" pitchFamily="18" charset="0"/>
                          <a:ea typeface="+mn-ea"/>
                          <a:cs typeface="Times New Roman" pitchFamily="18" charset="0"/>
                        </a:rPr>
                        <a:t>hạm </a:t>
                      </a:r>
                      <a:r>
                        <a:rPr lang="en-US" sz="1600" kern="1200" dirty="0" smtClean="0">
                          <a:solidFill>
                            <a:srgbClr val="C00000"/>
                          </a:solidFill>
                          <a:latin typeface="Times New Roman" pitchFamily="18" charset="0"/>
                          <a:ea typeface="+mn-ea"/>
                          <a:cs typeface="Times New Roman" pitchFamily="18" charset="0"/>
                        </a:rPr>
                        <a:t>v</a:t>
                      </a:r>
                      <a:r>
                        <a:rPr lang="vi-VN" sz="1600" kern="1200" dirty="0" smtClean="0">
                          <a:solidFill>
                            <a:srgbClr val="C00000"/>
                          </a:solidFill>
                          <a:latin typeface="Times New Roman" pitchFamily="18" charset="0"/>
                          <a:ea typeface="+mn-ea"/>
                          <a:cs typeface="Times New Roman" pitchFamily="18" charset="0"/>
                        </a:rPr>
                        <a:t>i </a:t>
                      </a:r>
                      <a:endParaRPr lang="en-US" sz="1600" kern="1200" dirty="0" smtClean="0">
                        <a:solidFill>
                          <a:srgbClr val="C00000"/>
                        </a:solidFill>
                        <a:latin typeface="Times New Roman" pitchFamily="18" charset="0"/>
                        <a:ea typeface="+mn-ea"/>
                        <a:cs typeface="Times New Roman" pitchFamily="18" charset="0"/>
                      </a:endParaRPr>
                    </a:p>
                    <a:p>
                      <a:pPr marL="0" marR="0" indent="0" algn="ctr" defTabSz="914400" rtl="0" eaLnBrk="1" fontAlgn="auto" latinLnBrk="1" hangingPunct="1">
                        <a:lnSpc>
                          <a:spcPct val="100000"/>
                        </a:lnSpc>
                        <a:spcBef>
                          <a:spcPts val="0"/>
                        </a:spcBef>
                        <a:spcAft>
                          <a:spcPts val="0"/>
                        </a:spcAft>
                        <a:buClrTx/>
                        <a:buSzTx/>
                        <a:buFontTx/>
                        <a:buNone/>
                        <a:tabLst/>
                        <a:defRPr/>
                      </a:pPr>
                      <a:r>
                        <a:rPr lang="en-US" sz="1600" kern="1200" dirty="0" smtClean="0">
                          <a:solidFill>
                            <a:srgbClr val="C00000"/>
                          </a:solidFill>
                          <a:latin typeface="Times New Roman" pitchFamily="18" charset="0"/>
                          <a:ea typeface="+mn-ea"/>
                          <a:cs typeface="Times New Roman" pitchFamily="18" charset="0"/>
                        </a:rPr>
                        <a:t>đ</a:t>
                      </a:r>
                      <a:r>
                        <a:rPr lang="vi-VN" sz="1600" kern="1200" dirty="0" smtClean="0">
                          <a:solidFill>
                            <a:srgbClr val="C00000"/>
                          </a:solidFill>
                          <a:latin typeface="Times New Roman" pitchFamily="18" charset="0"/>
                          <a:ea typeface="+mn-ea"/>
                          <a:cs typeface="Times New Roman" pitchFamily="18" charset="0"/>
                        </a:rPr>
                        <a:t>ơn vị</a:t>
                      </a:r>
                      <a:endParaRPr lang="en-JM" altLang="ko-KR" sz="1600" b="1" dirty="0" smtClean="0">
                        <a:solidFill>
                          <a:srgbClr val="C00000"/>
                        </a:solidFill>
                        <a:latin typeface="+mn-lt"/>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19608">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661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pPr algn="ctr"/>
                      <a:r>
                        <a:rPr lang="en-US" sz="1600" kern="1200" dirty="0" err="1" smtClean="0">
                          <a:solidFill>
                            <a:schemeClr val="tx1"/>
                          </a:solidFill>
                          <a:latin typeface="Times New Roman" pitchFamily="18" charset="0"/>
                          <a:ea typeface="+mn-ea"/>
                          <a:cs typeface="Times New Roman" pitchFamily="18" charset="0"/>
                        </a:rPr>
                        <a:t>về</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tiếp </a:t>
                      </a:r>
                      <a:r>
                        <a:rPr lang="en-US" sz="1600" kern="1200" dirty="0" smtClean="0">
                          <a:solidFill>
                            <a:schemeClr val="tx1"/>
                          </a:solidFill>
                          <a:latin typeface="Times New Roman" pitchFamily="18" charset="0"/>
                          <a:ea typeface="+mn-ea"/>
                          <a:cs typeface="Times New Roman" pitchFamily="18" charset="0"/>
                        </a:rPr>
                        <a:t>c</a:t>
                      </a:r>
                      <a:r>
                        <a:rPr lang="vi-VN" sz="1600" kern="1200" dirty="0" smtClean="0">
                          <a:solidFill>
                            <a:schemeClr val="tx1"/>
                          </a:solidFill>
                          <a:latin typeface="Times New Roman" pitchFamily="18" charset="0"/>
                          <a:ea typeface="+mn-ea"/>
                          <a:cs typeface="Times New Roman" pitchFamily="18" charset="0"/>
                        </a:rPr>
                        <a:t>ông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dân, 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lý</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và</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giải quyết đơn </a:t>
                      </a: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290851">
                <a:tc>
                  <a:txBody>
                    <a:bodyPr/>
                    <a:lstStyle/>
                    <a:p>
                      <a:pPr latinLnBrk="1"/>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422694">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28575" cap="flat" cmpd="sng" algn="ctr">
                      <a:solidFill>
                        <a:schemeClr val="accent4"/>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mn-lt"/>
                        <a:cs typeface="Arial" pitchFamily="34" charset="0"/>
                      </a:endParaRPr>
                    </a:p>
                  </a:txBody>
                  <a:tcPr>
                    <a:lnL w="12700" cmpd="sng">
                      <a:noFill/>
                    </a:lnL>
                    <a:lnR w="28575" cap="flat" cmpd="sng" algn="ctr">
                      <a:solidFill>
                        <a:schemeClr val="accent4"/>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073866">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tổng hợp chung theo quản </a:t>
                      </a:r>
                    </a:p>
                    <a:p>
                      <a:pPr algn="ctr"/>
                      <a:r>
                        <a:rPr lang="pt-BR" sz="1800" kern="1200" dirty="0" smtClean="0">
                          <a:solidFill>
                            <a:schemeClr val="tx1"/>
                          </a:solidFill>
                          <a:latin typeface="Times New Roman" pitchFamily="18" charset="0"/>
                          <a:ea typeface="+mn-ea"/>
                          <a:cs typeface="Times New Roman" pitchFamily="18" charset="0"/>
                        </a:rPr>
                        <a:t>lý đơn vị</a:t>
                      </a:r>
                      <a:endParaRPr lang="ko-KR" altLang="en-US" sz="3600" b="1" dirty="0">
                        <a:solidFill>
                          <a:schemeClr val="tx1">
                            <a:lumMod val="75000"/>
                            <a:lumOff val="25000"/>
                          </a:schemeClr>
                        </a:solidFill>
                        <a:latin typeface="Times New Roman" pitchFamily="18" charset="0"/>
                        <a:cs typeface="Times New Roman" pitchFamily="18" charset="0"/>
                      </a:endParaRPr>
                    </a:p>
                  </a:txBody>
                  <a:tcPr anchor="b">
                    <a:lnL w="28575" cap="flat" cmpd="sng" algn="ctr">
                      <a:solidFill>
                        <a:schemeClr val="accent4"/>
                      </a:solidFill>
                      <a:prstDash val="solid"/>
                      <a:round/>
                      <a:headEnd type="none" w="med" len="med"/>
                      <a:tailEnd type="none" w="med" len="med"/>
                    </a:lnL>
                    <a:lnR w="28575" cap="flat" cmpd="sng" algn="ctr">
                      <a:solidFill>
                        <a:schemeClr val="accent4"/>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a16="http://schemas.microsoft.com/office/drawing/2014/main" xmlns="" val="10006"/>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2804023943"/>
              </p:ext>
            </p:extLst>
          </p:nvPr>
        </p:nvGraphicFramePr>
        <p:xfrm>
          <a:off x="6639428" y="971549"/>
          <a:ext cx="1868812" cy="3886201"/>
        </p:xfrm>
        <a:graphic>
          <a:graphicData uri="http://schemas.openxmlformats.org/drawingml/2006/table">
            <a:tbl>
              <a:tblPr firstRow="1" bandRow="1">
                <a:tableStyleId>{5940675A-B579-460E-94D1-54222C63F5DA}</a:tableStyleId>
              </a:tblPr>
              <a:tblGrid>
                <a:gridCol w="228036">
                  <a:extLst>
                    <a:ext uri="{9D8B030D-6E8A-4147-A177-3AD203B41FA5}">
                      <a16:colId xmlns:a16="http://schemas.microsoft.com/office/drawing/2014/main" xmlns="" val="20000"/>
                    </a:ext>
                  </a:extLst>
                </a:gridCol>
                <a:gridCol w="1412740">
                  <a:extLst>
                    <a:ext uri="{9D8B030D-6E8A-4147-A177-3AD203B41FA5}">
                      <a16:colId xmlns:a16="http://schemas.microsoft.com/office/drawing/2014/main" xmlns="" val="20001"/>
                    </a:ext>
                  </a:extLst>
                </a:gridCol>
                <a:gridCol w="228036">
                  <a:extLst>
                    <a:ext uri="{9D8B030D-6E8A-4147-A177-3AD203B41FA5}">
                      <a16:colId xmlns:a16="http://schemas.microsoft.com/office/drawing/2014/main" xmlns="" val="20002"/>
                    </a:ext>
                  </a:extLst>
                </a:gridCol>
              </a:tblGrid>
              <a:tr h="128459">
                <a:tc>
                  <a:txBody>
                    <a:bodyPr/>
                    <a:lstStyle/>
                    <a:p>
                      <a:pPr>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8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28575" cap="flat" cmpd="sng" algn="ctr">
                      <a:solidFill>
                        <a:schemeClr val="accent3"/>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845900">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vi-VN" sz="1600" kern="1200" dirty="0" smtClean="0">
                          <a:solidFill>
                            <a:srgbClr val="C00000"/>
                          </a:solidFill>
                          <a:latin typeface="Times New Roman" pitchFamily="18" charset="0"/>
                          <a:ea typeface="+mn-ea"/>
                          <a:cs typeface="Times New Roman" pitchFamily="18" charset="0"/>
                        </a:rPr>
                        <a:t>Phạm</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vi ph</a:t>
                      </a:r>
                      <a:r>
                        <a:rPr lang="en-US" sz="1600" kern="1200" dirty="0" smtClean="0">
                          <a:solidFill>
                            <a:srgbClr val="C00000"/>
                          </a:solidFill>
                          <a:latin typeface="Times New Roman" pitchFamily="18" charset="0"/>
                          <a:ea typeface="+mn-ea"/>
                          <a:cs typeface="Times New Roman" pitchFamily="18" charset="0"/>
                        </a:rPr>
                        <a:t>â</a:t>
                      </a:r>
                      <a:r>
                        <a:rPr lang="vi-VN" sz="1600" kern="1200" dirty="0" smtClean="0">
                          <a:solidFill>
                            <a:srgbClr val="C00000"/>
                          </a:solidFill>
                          <a:latin typeface="Times New Roman" pitchFamily="18" charset="0"/>
                          <a:ea typeface="+mn-ea"/>
                          <a:cs typeface="Times New Roman" pitchFamily="18" charset="0"/>
                        </a:rPr>
                        <a:t>n </a:t>
                      </a:r>
                      <a:endParaRPr lang="en-US" sz="1600" kern="1200" dirty="0" smtClean="0">
                        <a:solidFill>
                          <a:srgbClr val="C00000"/>
                        </a:solidFill>
                        <a:latin typeface="Times New Roman" pitchFamily="18" charset="0"/>
                        <a:ea typeface="+mn-ea"/>
                        <a:cs typeface="Times New Roman" pitchFamily="18" charset="0"/>
                      </a:endParaRPr>
                    </a:p>
                    <a:p>
                      <a:pPr algn="ctr"/>
                      <a:r>
                        <a:rPr lang="vi-VN" sz="1600" kern="1200" dirty="0" smtClean="0">
                          <a:solidFill>
                            <a:srgbClr val="C00000"/>
                          </a:solidFill>
                          <a:latin typeface="Times New Roman" pitchFamily="18" charset="0"/>
                          <a:ea typeface="+mn-ea"/>
                          <a:cs typeface="Times New Roman" pitchFamily="18" charset="0"/>
                        </a:rPr>
                        <a:t>cấp theo </a:t>
                      </a:r>
                      <a:r>
                        <a:rPr lang="en-US" sz="1600" kern="1200" dirty="0" smtClean="0">
                          <a:solidFill>
                            <a:srgbClr val="C00000"/>
                          </a:solidFill>
                          <a:latin typeface="Times New Roman" pitchFamily="18" charset="0"/>
                          <a:ea typeface="+mn-ea"/>
                          <a:cs typeface="Times New Roman" pitchFamily="18" charset="0"/>
                        </a:rPr>
                        <a:t>q</a:t>
                      </a:r>
                      <a:r>
                        <a:rPr lang="vi-VN" sz="1600" kern="1200" dirty="0" smtClean="0">
                          <a:solidFill>
                            <a:srgbClr val="C00000"/>
                          </a:solidFill>
                          <a:latin typeface="Times New Roman" pitchFamily="18" charset="0"/>
                          <a:ea typeface="+mn-ea"/>
                          <a:cs typeface="Times New Roman" pitchFamily="18" charset="0"/>
                        </a:rPr>
                        <a:t>uản </a:t>
                      </a:r>
                      <a:endParaRPr lang="en-US" sz="1600" kern="1200" dirty="0" smtClean="0">
                        <a:solidFill>
                          <a:srgbClr val="C00000"/>
                        </a:solidFill>
                        <a:latin typeface="Times New Roman" pitchFamily="18" charset="0"/>
                        <a:ea typeface="+mn-ea"/>
                        <a:cs typeface="Times New Roman" pitchFamily="18" charset="0"/>
                      </a:endParaRPr>
                    </a:p>
                    <a:p>
                      <a:pPr algn="ctr"/>
                      <a:r>
                        <a:rPr lang="vi-VN" sz="1600" kern="1200" dirty="0" smtClean="0">
                          <a:solidFill>
                            <a:srgbClr val="C00000"/>
                          </a:solidFill>
                          <a:latin typeface="Times New Roman" pitchFamily="18" charset="0"/>
                          <a:ea typeface="+mn-ea"/>
                          <a:cs typeface="Times New Roman" pitchFamily="18" charset="0"/>
                        </a:rPr>
                        <a:t>lý</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nhà</a:t>
                      </a:r>
                      <a:r>
                        <a:rPr lang="en-US" sz="1600" kern="1200" dirty="0" smtClean="0">
                          <a:solidFill>
                            <a:srgbClr val="C00000"/>
                          </a:solidFill>
                          <a:latin typeface="Times New Roman" pitchFamily="18" charset="0"/>
                          <a:ea typeface="+mn-ea"/>
                          <a:cs typeface="Times New Roman" pitchFamily="18" charset="0"/>
                        </a:rPr>
                        <a:t> </a:t>
                      </a:r>
                      <a:r>
                        <a:rPr lang="vi-VN" sz="1600" kern="1200" dirty="0" smtClean="0">
                          <a:solidFill>
                            <a:srgbClr val="C00000"/>
                          </a:solidFill>
                          <a:latin typeface="Times New Roman" pitchFamily="18" charset="0"/>
                          <a:ea typeface="+mn-ea"/>
                          <a:cs typeface="Times New Roman" pitchFamily="18" charset="0"/>
                        </a:rPr>
                        <a:t>n</a:t>
                      </a:r>
                      <a:r>
                        <a:rPr lang="en-US" sz="1600" kern="1200" dirty="0" err="1" smtClean="0">
                          <a:solidFill>
                            <a:srgbClr val="C00000"/>
                          </a:solidFill>
                          <a:latin typeface="Times New Roman" pitchFamily="18" charset="0"/>
                          <a:ea typeface="+mn-ea"/>
                          <a:cs typeface="Times New Roman" pitchFamily="18" charset="0"/>
                        </a:rPr>
                        <a:t>ước</a:t>
                      </a:r>
                      <a:endParaRPr lang="en-JM" altLang="ko-KR" sz="1600" b="1" dirty="0">
                        <a:solidFill>
                          <a:srgbClr val="C00000"/>
                        </a:solidFill>
                        <a:latin typeface="Times New Roman" pitchFamily="18" charset="0"/>
                        <a:cs typeface="Times New Roman" pitchFamily="18"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23438">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301599">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rowSpan="2">
                  <a:txBody>
                    <a:bodyPr/>
                    <a:lstStyle/>
                    <a:p>
                      <a:pPr algn="ctr"/>
                      <a:r>
                        <a:rPr lang="vi-VN" sz="1600" kern="1200" dirty="0" smtClean="0">
                          <a:solidFill>
                            <a:schemeClr val="tx1"/>
                          </a:solidFill>
                          <a:latin typeface="Times New Roman" pitchFamily="18" charset="0"/>
                          <a:ea typeface="+mn-ea"/>
                          <a:cs typeface="Times New Roman" pitchFamily="18" charset="0"/>
                        </a:rPr>
                        <a:t>Tổng hợp các biểu mẫu, kết quả</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thống kê </a:t>
                      </a:r>
                      <a:endParaRPr lang="en-US" sz="1600" kern="1200" dirty="0" smtClean="0">
                        <a:solidFill>
                          <a:schemeClr val="tx1"/>
                        </a:solidFill>
                        <a:latin typeface="Times New Roman" pitchFamily="18" charset="0"/>
                        <a:ea typeface="+mn-ea"/>
                        <a:cs typeface="Times New Roman" pitchFamily="18" charset="0"/>
                      </a:endParaRPr>
                    </a:p>
                    <a:p>
                      <a:pPr algn="ctr"/>
                      <a:r>
                        <a:rPr lang="en-US" sz="1600" kern="1200" dirty="0" err="1" smtClean="0">
                          <a:solidFill>
                            <a:schemeClr val="tx1"/>
                          </a:solidFill>
                          <a:latin typeface="Times New Roman" pitchFamily="18" charset="0"/>
                          <a:ea typeface="+mn-ea"/>
                          <a:cs typeface="Times New Roman" pitchFamily="18" charset="0"/>
                        </a:rPr>
                        <a:t>về</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tiếp </a:t>
                      </a:r>
                      <a:r>
                        <a:rPr lang="en-US" sz="1600" kern="1200" dirty="0" smtClean="0">
                          <a:solidFill>
                            <a:schemeClr val="tx1"/>
                          </a:solidFill>
                          <a:latin typeface="Times New Roman" pitchFamily="18" charset="0"/>
                          <a:ea typeface="+mn-ea"/>
                          <a:cs typeface="Times New Roman" pitchFamily="18" charset="0"/>
                        </a:rPr>
                        <a:t>c</a:t>
                      </a:r>
                      <a:r>
                        <a:rPr lang="vi-VN" sz="1600" kern="1200" dirty="0" smtClean="0">
                          <a:solidFill>
                            <a:schemeClr val="tx1"/>
                          </a:solidFill>
                          <a:latin typeface="Times New Roman" pitchFamily="18" charset="0"/>
                          <a:ea typeface="+mn-ea"/>
                          <a:cs typeface="Times New Roman" pitchFamily="18" charset="0"/>
                        </a:rPr>
                        <a:t>ông </a:t>
                      </a:r>
                      <a:endParaRPr lang="en-US" sz="1600" kern="1200" dirty="0" smtClean="0">
                        <a:solidFill>
                          <a:schemeClr val="tx1"/>
                        </a:solidFill>
                        <a:latin typeface="Times New Roman" pitchFamily="18" charset="0"/>
                        <a:ea typeface="+mn-ea"/>
                        <a:cs typeface="Times New Roman" pitchFamily="18" charset="0"/>
                      </a:endParaRPr>
                    </a:p>
                    <a:p>
                      <a:pPr algn="ctr"/>
                      <a:r>
                        <a:rPr lang="vi-VN" sz="1600" kern="1200" dirty="0" smtClean="0">
                          <a:solidFill>
                            <a:schemeClr val="tx1"/>
                          </a:solidFill>
                          <a:latin typeface="Times New Roman" pitchFamily="18" charset="0"/>
                          <a:ea typeface="+mn-ea"/>
                          <a:cs typeface="Times New Roman" pitchFamily="18" charset="0"/>
                        </a:rPr>
                        <a:t>dân, xử</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lý</a:t>
                      </a:r>
                      <a:r>
                        <a:rPr lang="en-US" sz="1600" kern="1200" dirty="0" smtClean="0">
                          <a:solidFill>
                            <a:schemeClr val="tx1"/>
                          </a:solidFill>
                          <a:latin typeface="Times New Roman" pitchFamily="18" charset="0"/>
                          <a:ea typeface="+mn-ea"/>
                          <a:cs typeface="Times New Roman" pitchFamily="18" charset="0"/>
                        </a:rPr>
                        <a:t> </a:t>
                      </a:r>
                      <a:r>
                        <a:rPr lang="vi-VN" sz="1600" kern="1200" dirty="0" smtClean="0">
                          <a:solidFill>
                            <a:schemeClr val="tx1"/>
                          </a:solidFill>
                          <a:latin typeface="Times New Roman" pitchFamily="18" charset="0"/>
                          <a:ea typeface="+mn-ea"/>
                          <a:cs typeface="Times New Roman" pitchFamily="18" charset="0"/>
                        </a:rPr>
                        <a:t>và</a:t>
                      </a:r>
                      <a:r>
                        <a:rPr lang="en-US" sz="1600" kern="1200" dirty="0" smtClean="0">
                          <a:solidFill>
                            <a:schemeClr val="tx1"/>
                          </a:solidFill>
                          <a:latin typeface="Times New Roman" pitchFamily="18" charset="0"/>
                          <a:ea typeface="+mn-ea"/>
                          <a:cs typeface="Times New Roman" pitchFamily="18" charset="0"/>
                        </a:rPr>
                        <a:t> </a:t>
                      </a:r>
                    </a:p>
                    <a:p>
                      <a:pPr algn="ctr"/>
                      <a:r>
                        <a:rPr lang="vi-VN" sz="1600" kern="1200" dirty="0" smtClean="0">
                          <a:solidFill>
                            <a:schemeClr val="tx1"/>
                          </a:solidFill>
                          <a:latin typeface="Times New Roman" pitchFamily="18" charset="0"/>
                          <a:ea typeface="+mn-ea"/>
                          <a:cs typeface="Times New Roman" pitchFamily="18" charset="0"/>
                        </a:rPr>
                        <a:t>giải quyết đơn </a:t>
                      </a: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361375">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altLang="ko-KR" sz="1200" dirty="0">
                        <a:solidFill>
                          <a:schemeClr val="tx1">
                            <a:lumMod val="75000"/>
                            <a:lumOff val="25000"/>
                          </a:schemeClr>
                        </a:solidFill>
                        <a:latin typeface="Arial" pitchFamily="34" charset="0"/>
                        <a:cs typeface="Arial" pitchFamily="34" charset="0"/>
                      </a:endParaRPr>
                    </a:p>
                  </a:txBody>
                  <a:tcPr anchor="ctr">
                    <a:lnL w="12700" cmpd="sng">
                      <a:noFill/>
                    </a:lnL>
                    <a:lnR w="12700" cmpd="sng">
                      <a:noFill/>
                    </a:lnR>
                    <a:lnT w="28575" cap="flat" cmpd="sng" algn="ctr">
                      <a:solidFill>
                        <a:schemeClr val="tx1">
                          <a:lumMod val="75000"/>
                          <a:lumOff val="25000"/>
                        </a:schemeClr>
                      </a:solidFill>
                      <a:prstDash val="solid"/>
                      <a:round/>
                      <a:headEnd type="none" w="med" len="med"/>
                      <a:tailEnd type="none" w="med" len="med"/>
                    </a:lnT>
                    <a:lnB w="285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atinLnBrk="1"/>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120097">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28575" cap="flat" cmpd="sng" algn="ctr">
                      <a:solidFill>
                        <a:schemeClr val="accent3"/>
                      </a:solidFill>
                      <a:prstDash val="solid"/>
                      <a:round/>
                      <a:headEnd type="none" w="med" len="med"/>
                      <a:tailEnd type="none" w="med" len="med"/>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0"/>
                        </a:lnSpc>
                        <a:spcBef>
                          <a:spcPts val="0"/>
                        </a:spcBef>
                        <a:spcAft>
                          <a:spcPts val="0"/>
                        </a:spcAft>
                        <a:buClrTx/>
                        <a:buSzTx/>
                        <a:buFontTx/>
                        <a:buNone/>
                        <a:tabLst/>
                        <a:defRPr/>
                      </a:pPr>
                      <a:endParaRPr lang="en-US" altLang="ko-KR" sz="1200" dirty="0">
                        <a:solidFill>
                          <a:schemeClr val="tx1">
                            <a:lumMod val="75000"/>
                            <a:lumOff val="25000"/>
                          </a:schemeClr>
                        </a:solidFill>
                        <a:latin typeface="Times New Roman" pitchFamily="18" charset="0"/>
                        <a:cs typeface="Times New Roman" pitchFamily="18" charset="0"/>
                      </a:endParaRPr>
                    </a:p>
                  </a:txBody>
                  <a:tcPr anchor="ctr">
                    <a:lnL w="12700" cmpd="sng">
                      <a:noFill/>
                    </a:lnL>
                    <a:lnR w="12700" cmpd="sng">
                      <a:noFill/>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atinLnBrk="1">
                        <a:lnSpc>
                          <a:spcPct val="0"/>
                        </a:lnSpc>
                      </a:pPr>
                      <a:endParaRPr lang="ko-KR" altLang="en-US" sz="1200" dirty="0">
                        <a:solidFill>
                          <a:schemeClr val="tx1">
                            <a:lumMod val="75000"/>
                            <a:lumOff val="25000"/>
                          </a:schemeClr>
                        </a:solidFill>
                        <a:latin typeface="Times New Roman" pitchFamily="18" charset="0"/>
                        <a:cs typeface="Times New Roman" pitchFamily="18" charset="0"/>
                      </a:endParaRPr>
                    </a:p>
                  </a:txBody>
                  <a:tcPr>
                    <a:lnL w="12700" cmpd="sng">
                      <a:noFill/>
                    </a:lnL>
                    <a:lnR w="28575" cap="flat" cmpd="sng" algn="ctr">
                      <a:solidFill>
                        <a:schemeClr val="accent3"/>
                      </a:solidFill>
                      <a:prstDash val="solid"/>
                      <a:round/>
                      <a:headEnd type="none" w="med" len="med"/>
                      <a:tailEnd type="none" w="med" len="med"/>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1005333">
                <a:tc gridSpan="3">
                  <a:txBody>
                    <a:bodyPr/>
                    <a:lstStyle/>
                    <a:p>
                      <a:pPr algn="ctr"/>
                      <a:r>
                        <a:rPr lang="pt-BR" sz="1800" kern="1200" dirty="0" smtClean="0">
                          <a:solidFill>
                            <a:schemeClr val="tx1"/>
                          </a:solidFill>
                          <a:latin typeface="Times New Roman" pitchFamily="18" charset="0"/>
                          <a:ea typeface="+mn-ea"/>
                          <a:cs typeface="Times New Roman" pitchFamily="18" charset="0"/>
                        </a:rPr>
                        <a:t>Báo cáo tổng hợp chung theo quản </a:t>
                      </a:r>
                    </a:p>
                    <a:p>
                      <a:pPr algn="ctr"/>
                      <a:r>
                        <a:rPr lang="pt-BR" sz="1800" kern="1200" dirty="0" smtClean="0">
                          <a:solidFill>
                            <a:schemeClr val="tx1"/>
                          </a:solidFill>
                          <a:latin typeface="Times New Roman" pitchFamily="18" charset="0"/>
                          <a:ea typeface="+mn-ea"/>
                          <a:cs typeface="Times New Roman" pitchFamily="18" charset="0"/>
                        </a:rPr>
                        <a:t>lý nhà nước</a:t>
                      </a:r>
                    </a:p>
                  </a:txBody>
                  <a:tcPr anchor="b">
                    <a:lnL w="28575" cap="flat" cmpd="sng" algn="ctr">
                      <a:solidFill>
                        <a:schemeClr val="accent3"/>
                      </a:solidFill>
                      <a:prstDash val="solid"/>
                      <a:round/>
                      <a:headEnd type="none" w="med" len="med"/>
                      <a:tailEnd type="none" w="med" len="med"/>
                    </a:lnL>
                    <a:lnR w="28575" cap="flat" cmpd="sng" algn="ctr">
                      <a:solidFill>
                        <a:schemeClr val="accent3"/>
                      </a:solidFill>
                      <a:prstDash val="solid"/>
                      <a:round/>
                      <a:headEnd type="none" w="med" len="med"/>
                      <a:tailEnd type="none" w="med" len="med"/>
                    </a:lnR>
                    <a:lnT w="28575"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solidFill>
                  </a:tcPr>
                </a:tc>
                <a:tc hMerge="1">
                  <a:txBody>
                    <a:bodyPr/>
                    <a:lstStyle/>
                    <a:p>
                      <a:pPr latinLnBrk="1"/>
                      <a:endParaRPr lang="ko-KR" altLang="en-US" sz="1200" dirty="0">
                        <a:latin typeface="Arial" pitchFamily="34" charset="0"/>
                        <a:cs typeface="Arial" pitchFamily="34" charset="0"/>
                      </a:endParaRPr>
                    </a:p>
                  </a:txBody>
                  <a:tcPr/>
                </a:tc>
                <a:tc hMerge="1">
                  <a:txBody>
                    <a:bodyPr/>
                    <a:lstStyle/>
                    <a:p>
                      <a:pPr latinLnBrk="1"/>
                      <a:endParaRPr lang="ko-KR" altLang="en-US" sz="1200" dirty="0">
                        <a:latin typeface="Arial" pitchFamily="34" charset="0"/>
                        <a:cs typeface="Arial" pitchFamily="34" charset="0"/>
                      </a:endParaRP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xmlns="" val="3631786541"/>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885950"/>
            <a:ext cx="2286000" cy="28956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190750"/>
            <a:ext cx="2038350" cy="2123658"/>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2a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tiếp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dân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962150"/>
            <a:ext cx="2286000" cy="27432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2038350"/>
            <a:ext cx="2057401" cy="2677656"/>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2a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a16="http://schemas.microsoft.com/office/drawing/2014/main" xmlns=""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2a</a:t>
            </a:r>
            <a:endParaRPr lang="en-US" sz="3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2225" name="Rectangle 1"/>
          <p:cNvSpPr>
            <a:spLocks noChangeArrowheads="1"/>
          </p:cNvSpPr>
          <p:nvPr/>
        </p:nvSpPr>
        <p:spPr bwMode="auto">
          <a:xfrm>
            <a:off x="990599" y="890648"/>
            <a:ext cx="6096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thực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click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chuột</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tiếp</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endPar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3: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tiêu</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chí</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tiêu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chí</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quý</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6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tabLst/>
            </a:pP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9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tháng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hiển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thị</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mặc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định</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lang="en-US" sz="1600" dirty="0" smtClean="0">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có</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thể</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tùy</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theo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khoảng</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thời</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muốn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xem</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4: </a:t>
            </a:r>
            <a:r>
              <a:rPr kumimoji="0" lang="en-US"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Nhấn</a:t>
            </a:r>
            <a:r>
              <a:rPr kumimoji="0" lang="en-US"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6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endParaRPr kumimoji="0" lang="en-US"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Rectangle 4"/>
          <p:cNvSpPr/>
          <p:nvPr/>
        </p:nvSpPr>
        <p:spPr>
          <a:xfrm>
            <a:off x="1142999" y="361951"/>
            <a:ext cx="3876382" cy="430887"/>
          </a:xfrm>
          <a:prstGeom prst="rect">
            <a:avLst/>
          </a:prstGeom>
        </p:spPr>
        <p:txBody>
          <a:bodyPr wrap="none">
            <a:spAutoFit/>
          </a:bodyPr>
          <a:lstStyle/>
          <a:p>
            <a:pPr lvl="0" fontAlgn="base" latinLnBrk="0">
              <a:spcBef>
                <a:spcPct val="0"/>
              </a:spcBef>
              <a:spcAft>
                <a:spcPct val="0"/>
              </a:spcAft>
            </a:pPr>
            <a:r>
              <a:rPr lang="en-US" sz="2200" b="1" dirty="0" err="1" smtClean="0">
                <a:latin typeface="Times New Roman" pitchFamily="18" charset="0"/>
                <a:ea typeface="Times New Roman" pitchFamily="18" charset="0"/>
                <a:cs typeface="Times New Roman" pitchFamily="18" charset="0"/>
              </a:rPr>
              <a:t>Báo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cáo</a:t>
            </a:r>
            <a:r>
              <a:rPr lang="en-US" sz="2200" b="1" dirty="0" smtClean="0">
                <a:latin typeface="Times New Roman" pitchFamily="18" charset="0"/>
                <a:ea typeface="Times New Roman" pitchFamily="18" charset="0"/>
                <a:cs typeface="Times New Roman" pitchFamily="18" charset="0"/>
              </a:rPr>
              <a:t> 2a </a:t>
            </a:r>
            <a:r>
              <a:rPr lang="en-US" sz="2200" b="1" dirty="0" err="1" smtClean="0">
                <a:latin typeface="Times New Roman" pitchFamily="18" charset="0"/>
                <a:ea typeface="Times New Roman" pitchFamily="18" charset="0"/>
                <a:cs typeface="Times New Roman" pitchFamily="18" charset="0"/>
              </a:rPr>
              <a:t>theo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quản</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lý</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đơn</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vị</a:t>
            </a:r>
            <a:endParaRPr lang="en-US" sz="2200" b="1" dirty="0" smtClean="0">
              <a:latin typeface="Times New Roman" pitchFamily="18" charset="0"/>
              <a:cs typeface="Times New Roman" pitchFamily="18" charset="0"/>
            </a:endParaRPr>
          </a:p>
        </p:txBody>
      </p:sp>
      <p:pic>
        <p:nvPicPr>
          <p:cNvPr id="52226" name="Picture 2"/>
          <p:cNvPicPr>
            <a:picLocks noChangeAspect="1" noChangeArrowheads="1"/>
          </p:cNvPicPr>
          <p:nvPr/>
        </p:nvPicPr>
        <p:blipFill>
          <a:blip r:embed="rId2"/>
          <a:srcRect/>
          <a:stretch>
            <a:fillRect/>
          </a:stretch>
        </p:blipFill>
        <p:spPr bwMode="auto">
          <a:xfrm>
            <a:off x="1066801" y="3257550"/>
            <a:ext cx="6553200" cy="1463326"/>
          </a:xfrm>
          <a:prstGeom prst="rect">
            <a:avLst/>
          </a:prstGeom>
          <a:noFill/>
          <a:ln w="9525">
            <a:noFill/>
            <a:miter lim="800000"/>
            <a:headEnd/>
            <a:tailEnd/>
          </a:ln>
          <a:effectLst/>
        </p:spPr>
      </p:pic>
      <p:pic>
        <p:nvPicPr>
          <p:cNvPr id="52227" name="Picture 3"/>
          <p:cNvPicPr>
            <a:picLocks noChangeAspect="1" noChangeArrowheads="1"/>
          </p:cNvPicPr>
          <p:nvPr/>
        </p:nvPicPr>
        <p:blipFill>
          <a:blip r:embed="rId3"/>
          <a:srcRect/>
          <a:stretch>
            <a:fillRect/>
          </a:stretch>
        </p:blipFill>
        <p:spPr bwMode="auto">
          <a:xfrm>
            <a:off x="6096000" y="819150"/>
            <a:ext cx="2292484" cy="10668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600" y="285751"/>
            <a:ext cx="5181600" cy="467436"/>
          </a:xfrm>
          <a:prstGeom prst="rect">
            <a:avLst/>
          </a:prstGeom>
        </p:spPr>
        <p:txBody>
          <a:bodyPr wrap="square">
            <a:spAutoFit/>
          </a:bodyPr>
          <a:lstStyle/>
          <a:p>
            <a:pPr algn="ctr"/>
            <a:r>
              <a:rPr lang="en-US" sz="2400" b="1" dirty="0" err="1" smtClean="0">
                <a:latin typeface="Times New Roman" pitchFamily="18" charset="0"/>
                <a:cs typeface="Times New Roman" pitchFamily="18" charset="0"/>
              </a:rPr>
              <a:t>Báo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cáo</a:t>
            </a:r>
            <a:r>
              <a:rPr lang="en-US" sz="2400" b="1" dirty="0" smtClean="0">
                <a:latin typeface="Times New Roman" pitchFamily="18" charset="0"/>
                <a:cs typeface="Times New Roman" pitchFamily="18" charset="0"/>
              </a:rPr>
              <a:t> 2a </a:t>
            </a:r>
            <a:r>
              <a:rPr lang="en-US" sz="2400" b="1" dirty="0" err="1" smtClean="0">
                <a:latin typeface="Times New Roman" pitchFamily="18" charset="0"/>
                <a:cs typeface="Times New Roman" pitchFamily="18" charset="0"/>
              </a:rPr>
              <a:t>theo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quản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lý</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nước</a:t>
            </a:r>
            <a:r>
              <a:rPr lang="en-US" sz="2400" b="1" dirty="0" smtClean="0">
                <a:latin typeface="Times New Roman" pitchFamily="18" charset="0"/>
                <a:cs typeface="Times New Roman" pitchFamily="18" charset="0"/>
              </a:rPr>
              <a:t> </a:t>
            </a:r>
          </a:p>
        </p:txBody>
      </p:sp>
      <p:sp>
        <p:nvSpPr>
          <p:cNvPr id="4" name="Rectangle 3"/>
          <p:cNvSpPr/>
          <p:nvPr/>
        </p:nvSpPr>
        <p:spPr>
          <a:xfrm>
            <a:off x="609600" y="1047751"/>
            <a:ext cx="5181600" cy="2800767"/>
          </a:xfrm>
          <a:prstGeom prst="rect">
            <a:avLst/>
          </a:prstGeom>
        </p:spPr>
        <p:txBody>
          <a:bodyPr wrap="square">
            <a:spAutoFit/>
          </a:bodyPr>
          <a:lstStyle/>
          <a:p>
            <a:r>
              <a:rPr lang="en-US" sz="1600" dirty="0" err="1" smtClean="0">
                <a:latin typeface="Times New Roman" pitchFamily="18" charset="0"/>
                <a:cs typeface="Times New Roman" pitchFamily="18" charset="0"/>
              </a:rPr>
              <a:t>Các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bước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thực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hiện</a:t>
            </a:r>
            <a:r>
              <a:rPr lang="en-US" sz="1600" dirty="0" smtClean="0">
                <a:latin typeface="Times New Roman" pitchFamily="18" charset="0"/>
                <a:cs typeface="Times New Roman" pitchFamily="18" charset="0"/>
              </a:rPr>
              <a:t>:</a:t>
            </a:r>
          </a:p>
          <a:p>
            <a:r>
              <a:rPr lang="en-US" sz="1600" dirty="0" err="1" smtClean="0">
                <a:latin typeface="Times New Roman" pitchFamily="18" charset="0"/>
                <a:cs typeface="Times New Roman" pitchFamily="18" charset="0"/>
              </a:rPr>
              <a:t>Bước</a:t>
            </a:r>
            <a:r>
              <a:rPr lang="en-US" sz="1600" dirty="0" smtClean="0">
                <a:latin typeface="Times New Roman" pitchFamily="18" charset="0"/>
                <a:cs typeface="Times New Roman" pitchFamily="18" charset="0"/>
              </a:rPr>
              <a:t> 1: </a:t>
            </a: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dùng</a:t>
            </a:r>
            <a:r>
              <a:rPr lang="en-US" sz="1600" dirty="0" smtClean="0">
                <a:latin typeface="Times New Roman" pitchFamily="18" charset="0"/>
                <a:cs typeface="Times New Roman" pitchFamily="18" charset="0"/>
              </a:rPr>
              <a:t> click </a:t>
            </a:r>
            <a:r>
              <a:rPr lang="en-US" sz="1600" dirty="0" err="1" smtClean="0">
                <a:latin typeface="Times New Roman" pitchFamily="18" charset="0"/>
                <a:cs typeface="Times New Roman" pitchFamily="18" charset="0"/>
              </a:rPr>
              <a:t>chuột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vào</a:t>
            </a:r>
            <a:r>
              <a:rPr lang="en-US" sz="1600" dirty="0" smtClean="0">
                <a:latin typeface="Times New Roman" pitchFamily="18" charset="0"/>
                <a:cs typeface="Times New Roman" pitchFamily="18" charset="0"/>
              </a:rPr>
              <a:t> menu </a:t>
            </a:r>
            <a:r>
              <a:rPr lang="en-US" sz="1600" b="1" dirty="0" err="1" smtClean="0">
                <a:latin typeface="Times New Roman" pitchFamily="18" charset="0"/>
                <a:cs typeface="Times New Roman" pitchFamily="18" charset="0"/>
              </a:rPr>
              <a:t>Báo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tổng</a:t>
            </a:r>
            <a:r>
              <a:rPr lang="en-US" sz="1600" b="1" dirty="0" smtClean="0">
                <a:latin typeface="Times New Roman" pitchFamily="18" charset="0"/>
                <a:cs typeface="Times New Roman" pitchFamily="18" charset="0"/>
              </a:rPr>
              <a:t> </a:t>
            </a:r>
          </a:p>
          <a:p>
            <a:r>
              <a:rPr lang="en-US" sz="1600" b="1" dirty="0" err="1" smtClean="0">
                <a:latin typeface="Times New Roman" pitchFamily="18" charset="0"/>
                <a:cs typeface="Times New Roman" pitchFamily="18" charset="0"/>
              </a:rPr>
              <a:t>hợp</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chung</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theo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quản</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lý</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nhà</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nước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chọn</a:t>
            </a:r>
            <a:r>
              <a:rPr lang="en-US" sz="1600"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cáo</a:t>
            </a:r>
            <a:r>
              <a:rPr lang="en-US" sz="1600" b="1" dirty="0" smtClean="0">
                <a:latin typeface="Times New Roman" pitchFamily="18" charset="0"/>
                <a:cs typeface="Times New Roman" pitchFamily="18" charset="0"/>
              </a:rPr>
              <a:t> 2a</a:t>
            </a:r>
            <a:r>
              <a:rPr lang="en-US" sz="1600" dirty="0" smtClean="0">
                <a:latin typeface="Times New Roman" pitchFamily="18" charset="0"/>
                <a:cs typeface="Times New Roman" pitchFamily="18" charset="0"/>
              </a:rPr>
              <a:t>.</a:t>
            </a:r>
          </a:p>
          <a:p>
            <a:r>
              <a:rPr lang="en-US" sz="1600" dirty="0" err="1" smtClean="0">
                <a:latin typeface="Times New Roman" pitchFamily="18" charset="0"/>
                <a:cs typeface="Times New Roman" pitchFamily="18" charset="0"/>
              </a:rPr>
              <a:t>Bước</a:t>
            </a:r>
            <a:r>
              <a:rPr lang="en-US" sz="1600" dirty="0" smtClean="0">
                <a:latin typeface="Times New Roman" pitchFamily="18" charset="0"/>
                <a:cs typeface="Times New Roman" pitchFamily="18" charset="0"/>
              </a:rPr>
              <a:t> 2: </a:t>
            </a:r>
            <a:r>
              <a:rPr lang="en-US" sz="1600" dirty="0" err="1" smtClean="0">
                <a:latin typeface="Times New Roman" pitchFamily="18" charset="0"/>
                <a:cs typeface="Times New Roman" pitchFamily="18" charset="0"/>
              </a:rPr>
              <a:t>Chọn</a:t>
            </a:r>
            <a:r>
              <a:rPr lang="en-US" sz="1600"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đơn</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vị</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cáo</a:t>
            </a:r>
            <a:r>
              <a:rPr lang="en-US" sz="1600" b="1" dirty="0" smtClean="0">
                <a:latin typeface="Times New Roman" pitchFamily="18" charset="0"/>
                <a:cs typeface="Times New Roman" pitchFamily="18" charset="0"/>
              </a:rPr>
              <a:t>.</a:t>
            </a:r>
          </a:p>
          <a:p>
            <a:r>
              <a:rPr lang="en-US" sz="1600" dirty="0" err="1" smtClean="0">
                <a:latin typeface="Times New Roman" pitchFamily="18" charset="0"/>
                <a:cs typeface="Times New Roman" pitchFamily="18" charset="0"/>
              </a:rPr>
              <a:t>Bước</a:t>
            </a:r>
            <a:r>
              <a:rPr lang="en-US" sz="1600" dirty="0" smtClean="0">
                <a:latin typeface="Times New Roman" pitchFamily="18" charset="0"/>
                <a:cs typeface="Times New Roman" pitchFamily="18" charset="0"/>
              </a:rPr>
              <a:t> 3: </a:t>
            </a:r>
            <a:r>
              <a:rPr lang="en-US" sz="1600" dirty="0" err="1" smtClean="0">
                <a:latin typeface="Times New Roman" pitchFamily="18" charset="0"/>
                <a:cs typeface="Times New Roman" pitchFamily="18" charset="0"/>
              </a:rPr>
              <a:t>Chọn</a:t>
            </a:r>
            <a:r>
              <a:rPr lang="en-US" sz="1600"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tiêu</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chí</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cáo</a:t>
            </a:r>
            <a:r>
              <a:rPr lang="en-US" sz="1600" b="1" dirty="0" smtClean="0">
                <a:latin typeface="Times New Roman" pitchFamily="18" charset="0"/>
                <a:cs typeface="Times New Roman" pitchFamily="18" charset="0"/>
              </a:rPr>
              <a:t>.</a:t>
            </a:r>
          </a:p>
          <a:p>
            <a:pPr>
              <a:buFontTx/>
              <a:buChar char="-"/>
            </a:pPr>
            <a:r>
              <a:rPr lang="en-US" sz="1600" dirty="0" err="1" smtClean="0">
                <a:latin typeface="Times New Roman" pitchFamily="18" charset="0"/>
                <a:cs typeface="Times New Roman" pitchFamily="18" charset="0"/>
              </a:rPr>
              <a:t>Chọn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tiêu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chí</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gian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báo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cáo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theo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tháng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quý</a:t>
            </a:r>
            <a:r>
              <a:rPr lang="en-US" sz="1600" dirty="0" smtClean="0">
                <a:latin typeface="Times New Roman" pitchFamily="18" charset="0"/>
                <a:cs typeface="Times New Roman" pitchFamily="18" charset="0"/>
              </a:rPr>
              <a:t>, 6 </a:t>
            </a:r>
            <a:r>
              <a:rPr lang="en-US" sz="1600" dirty="0" err="1" smtClean="0">
                <a:latin typeface="Times New Roman" pitchFamily="18" charset="0"/>
                <a:cs typeface="Times New Roman" pitchFamily="18" charset="0"/>
              </a:rPr>
              <a:t>tháng</a:t>
            </a:r>
            <a:r>
              <a:rPr lang="en-US" sz="1600" dirty="0" smtClean="0">
                <a:latin typeface="Times New Roman" pitchFamily="18" charset="0"/>
                <a:cs typeface="Times New Roman" pitchFamily="18" charset="0"/>
              </a:rPr>
              <a:t> </a:t>
            </a:r>
          </a:p>
          <a:p>
            <a:r>
              <a:rPr lang="en-US" sz="1600" dirty="0" err="1" smtClean="0">
                <a:latin typeface="Times New Roman" pitchFamily="18" charset="0"/>
                <a:cs typeface="Times New Roman" pitchFamily="18" charset="0"/>
              </a:rPr>
              <a:t>đầu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năm</a:t>
            </a:r>
            <a:r>
              <a:rPr lang="en-US" sz="1600" dirty="0" smtClean="0">
                <a:latin typeface="Times New Roman" pitchFamily="18" charset="0"/>
                <a:cs typeface="Times New Roman" pitchFamily="18" charset="0"/>
              </a:rPr>
              <a:t>, 9 </a:t>
            </a:r>
            <a:r>
              <a:rPr lang="en-US" sz="1600" dirty="0" err="1" smtClean="0">
                <a:latin typeface="Times New Roman" pitchFamily="18" charset="0"/>
                <a:cs typeface="Times New Roman" pitchFamily="18" charset="0"/>
              </a:rPr>
              <a:t>tháng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đầu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hiển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thị</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mặc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định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năm</a:t>
            </a:r>
            <a:r>
              <a:rPr lang="en-US" sz="1600" dirty="0" smtClean="0">
                <a:latin typeface="Times New Roman" pitchFamily="18" charset="0"/>
                <a:cs typeface="Times New Roman" pitchFamily="18" charset="0"/>
              </a:rPr>
              <a:t> </a:t>
            </a:r>
          </a:p>
          <a:p>
            <a:r>
              <a:rPr lang="en-US" sz="1600" dirty="0" err="1" smtClean="0">
                <a:latin typeface="Times New Roman" pitchFamily="18" charset="0"/>
                <a:cs typeface="Times New Roman" pitchFamily="18" charset="0"/>
              </a:rPr>
              <a:t>hiện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tại</a:t>
            </a:r>
            <a:r>
              <a:rPr lang="en-US" sz="1600" dirty="0" smtClean="0">
                <a:latin typeface="Times New Roman" pitchFamily="18" charset="0"/>
                <a:cs typeface="Times New Roman" pitchFamily="18" charset="0"/>
              </a:rPr>
              <a:t>).</a:t>
            </a:r>
          </a:p>
          <a:p>
            <a:pPr>
              <a:buFontTx/>
              <a:buChar char="-"/>
            </a:pP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dùng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có</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thể</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tùy</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chọn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theo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khoảng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gian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muốn</a:t>
            </a:r>
            <a:r>
              <a:rPr lang="en-US" sz="1600" dirty="0" smtClean="0">
                <a:latin typeface="Times New Roman" pitchFamily="18" charset="0"/>
                <a:cs typeface="Times New Roman" pitchFamily="18" charset="0"/>
              </a:rPr>
              <a:t> </a:t>
            </a:r>
          </a:p>
          <a:p>
            <a:r>
              <a:rPr lang="en-US" sz="1600" dirty="0" err="1" smtClean="0">
                <a:latin typeface="Times New Roman" pitchFamily="18" charset="0"/>
                <a:cs typeface="Times New Roman" pitchFamily="18" charset="0"/>
              </a:rPr>
              <a:t>xem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báo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cáo</a:t>
            </a:r>
            <a:r>
              <a:rPr lang="en-US" sz="1600" dirty="0" smtClean="0">
                <a:latin typeface="Times New Roman" pitchFamily="18" charset="0"/>
                <a:cs typeface="Times New Roman" pitchFamily="18" charset="0"/>
              </a:rPr>
              <a:t>.</a:t>
            </a:r>
          </a:p>
          <a:p>
            <a:pPr>
              <a:buFontTx/>
              <a:buChar char="-"/>
            </a:pPr>
            <a:r>
              <a:rPr lang="en-US" sz="1600" dirty="0" err="1" smtClean="0">
                <a:latin typeface="Times New Roman" pitchFamily="18" charset="0"/>
                <a:cs typeface="Times New Roman" pitchFamily="18" charset="0"/>
              </a:rPr>
              <a:t>Bước</a:t>
            </a:r>
            <a:r>
              <a:rPr lang="en-US" sz="1600" dirty="0" smtClean="0">
                <a:latin typeface="Times New Roman" pitchFamily="18" charset="0"/>
                <a:cs typeface="Times New Roman" pitchFamily="18" charset="0"/>
              </a:rPr>
              <a:t> 4: </a:t>
            </a:r>
            <a:r>
              <a:rPr lang="en-US" sz="1600" dirty="0" err="1" smtClean="0">
                <a:latin typeface="Times New Roman" pitchFamily="18" charset="0"/>
                <a:cs typeface="Times New Roman" pitchFamily="18" charset="0"/>
              </a:rPr>
              <a:t>Nhấn</a:t>
            </a:r>
            <a:r>
              <a:rPr lang="en-US" sz="1600"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Tạo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báo</a:t>
            </a:r>
            <a:r>
              <a:rPr lang="en-US" sz="1600" b="1" dirty="0" smtClean="0">
                <a:latin typeface="Times New Roman" pitchFamily="18" charset="0"/>
                <a:cs typeface="Times New Roman" pitchFamily="18" charset="0"/>
              </a:rPr>
              <a:t> </a:t>
            </a:r>
            <a:r>
              <a:rPr lang="en-US" sz="1600" b="1" dirty="0" err="1" smtClean="0">
                <a:latin typeface="Times New Roman" pitchFamily="18" charset="0"/>
                <a:cs typeface="Times New Roman" pitchFamily="18" charset="0"/>
              </a:rPr>
              <a:t>cáo</a:t>
            </a:r>
            <a:r>
              <a:rPr lang="en-US" sz="1600" b="1" dirty="0" smtClean="0">
                <a:latin typeface="Times New Roman" pitchFamily="18" charset="0"/>
                <a:cs typeface="Times New Roman" pitchFamily="18" charset="0"/>
              </a:rPr>
              <a:t>.</a:t>
            </a:r>
            <a:endParaRPr lang="en-US" sz="1600" b="1" dirty="0">
              <a:latin typeface="Times New Roman" pitchFamily="18" charset="0"/>
              <a:cs typeface="Times New Roman" pitchFamily="18" charset="0"/>
            </a:endParaRPr>
          </a:p>
        </p:txBody>
      </p:sp>
      <p:pic>
        <p:nvPicPr>
          <p:cNvPr id="50177" name="Picture 1"/>
          <p:cNvPicPr>
            <a:picLocks noChangeAspect="1" noChangeArrowheads="1"/>
          </p:cNvPicPr>
          <p:nvPr/>
        </p:nvPicPr>
        <p:blipFill>
          <a:blip r:embed="rId2"/>
          <a:srcRect/>
          <a:stretch>
            <a:fillRect/>
          </a:stretch>
        </p:blipFill>
        <p:spPr bwMode="auto">
          <a:xfrm>
            <a:off x="6019802" y="1276350"/>
            <a:ext cx="2200276" cy="177441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62000" y="914400"/>
            <a:ext cx="7848601" cy="3562350"/>
          </a:xfrm>
        </p:spPr>
        <p:txBody>
          <a:bodyPr/>
          <a:lstStyle/>
          <a:p>
            <a:pPr lvl="0" algn="l">
              <a:buFontTx/>
              <a:buChar char="-"/>
            </a:pPr>
            <a:r>
              <a:rPr lang="vi-VN" sz="2000" b="1" dirty="0" smtClean="0">
                <a:solidFill>
                  <a:schemeClr val="tx1"/>
                </a:solidFill>
                <a:latin typeface="Times New Roman" pitchFamily="18" charset="0"/>
                <a:cs typeface="Times New Roman" pitchFamily="18" charset="0"/>
              </a:rPr>
              <a:t>Trường hợp 1: </a:t>
            </a:r>
            <a:r>
              <a:rPr lang="vi-VN" sz="2000" dirty="0" smtClean="0">
                <a:solidFill>
                  <a:schemeClr val="tx1"/>
                </a:solidFill>
                <a:latin typeface="Times New Roman" pitchFamily="18" charset="0"/>
                <a:cs typeface="Times New Roman" pitchFamily="18" charset="0"/>
              </a:rPr>
              <a:t>Công dân đến KNTC, KNPA là cá nhân, người dùng chọn</a:t>
            </a:r>
            <a:r>
              <a:rPr lang="en-US"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“Người khiếu nại; tố cáo; kiến nghị, phản ánh” → Cá nhân</a:t>
            </a:r>
            <a:r>
              <a:rPr lang="vi-VN" sz="2000" b="1" i="1" dirty="0" smtClean="0">
                <a:solidFill>
                  <a:schemeClr val="tx1"/>
                </a:solidFill>
                <a:latin typeface="Times New Roman" pitchFamily="18" charset="0"/>
                <a:cs typeface="Times New Roman" pitchFamily="18" charset="0"/>
              </a:rPr>
              <a:t>.</a:t>
            </a:r>
            <a:r>
              <a:rPr lang="vi-VN" sz="2000" dirty="0" smtClean="0">
                <a:solidFill>
                  <a:schemeClr val="tx1"/>
                </a:solidFill>
                <a:latin typeface="Times New Roman" pitchFamily="18" charset="0"/>
                <a:cs typeface="Times New Roman" pitchFamily="18" charset="0"/>
              </a:rPr>
              <a:t/>
            </a:r>
            <a:br>
              <a:rPr lang="vi-VN" sz="2000" dirty="0" smtClean="0">
                <a:solidFill>
                  <a:schemeClr val="tx1"/>
                </a:solidFill>
                <a:latin typeface="Times New Roman" pitchFamily="18" charset="0"/>
                <a:cs typeface="Times New Roman" pitchFamily="18" charset="0"/>
              </a:rPr>
            </a:br>
            <a:endParaRPr lang="en-US" sz="2000" dirty="0" smtClean="0">
              <a:solidFill>
                <a:schemeClr val="tx1"/>
              </a:solidFill>
              <a:latin typeface="Times New Roman" pitchFamily="18" charset="0"/>
              <a:cs typeface="Times New Roman" pitchFamily="18" charset="0"/>
            </a:endParaRPr>
          </a:p>
          <a:p>
            <a:pPr lvl="0" algn="l">
              <a:buFontTx/>
              <a:buChar char="-"/>
            </a:pPr>
            <a:r>
              <a:rPr lang="vi-VN" sz="2000"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Trường hợp 2: </a:t>
            </a:r>
            <a:r>
              <a:rPr lang="vi-VN" sz="2000" dirty="0" smtClean="0">
                <a:solidFill>
                  <a:schemeClr val="tx1"/>
                </a:solidFill>
                <a:latin typeface="Times New Roman" pitchFamily="18" charset="0"/>
                <a:cs typeface="Times New Roman" pitchFamily="18" charset="0"/>
              </a:rPr>
              <a:t>Công dân đến KNTC, KNPA là đoàn đông người, người dùng chọn</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“Người khiếu nại; tố cáo; kiến nghị, phản ánh” → đoàn đôn</a:t>
            </a:r>
            <a:r>
              <a:rPr lang="en-US" sz="2000" dirty="0" smtClean="0">
                <a:solidFill>
                  <a:schemeClr val="tx1"/>
                </a:solidFill>
                <a:latin typeface="Times New Roman" pitchFamily="18" charset="0"/>
                <a:cs typeface="Times New Roman" pitchFamily="18" charset="0"/>
              </a:rPr>
              <a:t>g</a:t>
            </a:r>
            <a:r>
              <a:rPr lang="vi-VN" sz="2000" dirty="0" smtClean="0">
                <a:solidFill>
                  <a:schemeClr val="tx1"/>
                </a:solidFill>
                <a:latin typeface="Times New Roman" pitchFamily="18" charset="0"/>
                <a:cs typeface="Times New Roman" pitchFamily="18" charset="0"/>
              </a:rPr>
              <a:t>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người → nhập số</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người trong đoàn → số người đại diện </a:t>
            </a:r>
            <a:r>
              <a:rPr lang="vi-VN" sz="2000" i="1" dirty="0" smtClean="0">
                <a:solidFill>
                  <a:schemeClr val="tx1"/>
                </a:solidFill>
                <a:latin typeface="Times New Roman" pitchFamily="18" charset="0"/>
                <a:cs typeface="Times New Roman" pitchFamily="18" charset="0"/>
              </a:rPr>
              <a:t>(tối đa 5 người).</a:t>
            </a:r>
            <a:br>
              <a:rPr lang="vi-VN" sz="2000" i="1" dirty="0" smtClean="0">
                <a:solidFill>
                  <a:schemeClr val="tx1"/>
                </a:solidFill>
                <a:latin typeface="Times New Roman" pitchFamily="18" charset="0"/>
                <a:cs typeface="Times New Roman" pitchFamily="18" charset="0"/>
              </a:rPr>
            </a:br>
            <a:endParaRPr lang="en-US" sz="2000" i="1"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 </a:t>
            </a:r>
            <a:r>
              <a:rPr lang="vi-VN" sz="2000" b="1" dirty="0" smtClean="0">
                <a:solidFill>
                  <a:schemeClr val="tx1"/>
                </a:solidFill>
                <a:latin typeface="Times New Roman" pitchFamily="18" charset="0"/>
                <a:cs typeface="Times New Roman" pitchFamily="18" charset="0"/>
              </a:rPr>
              <a:t>Trường hợp 3: </a:t>
            </a:r>
            <a:r>
              <a:rPr lang="vi-VN" sz="2000" dirty="0" smtClean="0">
                <a:solidFill>
                  <a:schemeClr val="tx1"/>
                </a:solidFill>
                <a:latin typeface="Times New Roman" pitchFamily="18" charset="0"/>
                <a:cs typeface="Times New Roman" pitchFamily="18" charset="0"/>
              </a:rPr>
              <a:t>Công dân đến KNTC, KNPA thuộc cơ quan, tổ chức,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người</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dùng chọn: </a:t>
            </a:r>
            <a:r>
              <a:rPr lang="vi-VN" sz="2000" i="1" dirty="0" smtClean="0">
                <a:solidFill>
                  <a:schemeClr val="tx1"/>
                </a:solidFill>
                <a:latin typeface="Times New Roman" pitchFamily="18" charset="0"/>
                <a:cs typeface="Times New Roman" pitchFamily="18" charset="0"/>
              </a:rPr>
              <a:t>“Người khiếu nại; tố cáo; kiến nghị, phản ánh” → Cơ </a:t>
            </a:r>
            <a:endParaRPr lang="en-US" sz="2000" i="1" dirty="0" smtClean="0">
              <a:solidFill>
                <a:schemeClr val="tx1"/>
              </a:solidFill>
              <a:latin typeface="Times New Roman" pitchFamily="18" charset="0"/>
              <a:cs typeface="Times New Roman" pitchFamily="18" charset="0"/>
            </a:endParaRPr>
          </a:p>
          <a:p>
            <a:pPr lvl="0" algn="l"/>
            <a:r>
              <a:rPr lang="vi-VN" sz="2000" i="1" dirty="0" smtClean="0">
                <a:solidFill>
                  <a:schemeClr val="tx1"/>
                </a:solidFill>
                <a:latin typeface="Times New Roman" pitchFamily="18" charset="0"/>
                <a:cs typeface="Times New Roman" pitchFamily="18" charset="0"/>
              </a:rPr>
              <a:t>quan, tổ chức</a:t>
            </a:r>
            <a:r>
              <a:rPr lang="en-US" sz="2000" i="1" dirty="0" smtClean="0">
                <a:solidFill>
                  <a:schemeClr val="tx1"/>
                </a:solidFill>
                <a:latin typeface="Times New Roman" pitchFamily="18" charset="0"/>
                <a:cs typeface="Times New Roman" pitchFamily="18" charset="0"/>
              </a:rPr>
              <a:t> </a:t>
            </a:r>
            <a:r>
              <a:rPr lang="vi-VN" sz="2000" b="1" i="1"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nhập tên và địa chỉ cơ quan. </a:t>
            </a:r>
            <a:br>
              <a:rPr lang="vi-VN" sz="2000" dirty="0" smtClean="0">
                <a:solidFill>
                  <a:schemeClr val="tx1"/>
                </a:solidFill>
                <a:latin typeface="Times New Roman" pitchFamily="18" charset="0"/>
                <a:cs typeface="Times New Roman" pitchFamily="18" charset="0"/>
              </a:rPr>
            </a:br>
            <a:endParaRPr lang="en-US" altLang="ko-KR"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885950"/>
            <a:ext cx="2286000" cy="28956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190750"/>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2b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Xử</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lý</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962150"/>
            <a:ext cx="2286000" cy="27432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2038350"/>
            <a:ext cx="2057401" cy="2677656"/>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2b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Xử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a16="http://schemas.microsoft.com/office/drawing/2014/main" xmlns=""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2b</a:t>
            </a:r>
            <a:endParaRPr lang="en-US" sz="3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733550"/>
            <a:ext cx="2286000" cy="30480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038351"/>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2c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giải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quyết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khiếu</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nại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809750"/>
            <a:ext cx="2286000" cy="29718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1809750"/>
            <a:ext cx="2057401" cy="2954655"/>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2c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khiếu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a16="http://schemas.microsoft.com/office/drawing/2014/main" xmlns=""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2c</a:t>
            </a:r>
            <a:endParaRPr lang="en-US" sz="3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5715002" y="1733550"/>
            <a:ext cx="2286000" cy="30480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4" name="Text Box 6"/>
          <p:cNvSpPr txBox="1">
            <a:spLocks noChangeArrowheads="1"/>
          </p:cNvSpPr>
          <p:nvPr/>
        </p:nvSpPr>
        <p:spPr bwMode="auto">
          <a:xfrm>
            <a:off x="1162050" y="2038351"/>
            <a:ext cx="2038350" cy="2400657"/>
          </a:xfrm>
          <a:prstGeom prst="rect">
            <a:avLst/>
          </a:prstGeom>
          <a:noFill/>
          <a:ln w="9525">
            <a:noFill/>
            <a:miter lim="800000"/>
            <a:headEnd/>
            <a:tailEnd/>
          </a:ln>
          <a:effectLst/>
        </p:spPr>
        <p:txBody>
          <a:bodyPr>
            <a:spAutoFit/>
          </a:bodyPr>
          <a:lstStyle/>
          <a:p>
            <a:pPr algn="ctr"/>
            <a:r>
              <a:rPr lang="en-US" sz="2000" b="1" dirty="0" err="1" smtClean="0">
                <a:solidFill>
                  <a:srgbClr val="000000"/>
                </a:solidFill>
                <a:latin typeface="Times New Roman" pitchFamily="18" charset="0"/>
                <a:cs typeface="Times New Roman" pitchFamily="18" charset="0"/>
              </a:rPr>
              <a:t>Báo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cáo</a:t>
            </a:r>
            <a:r>
              <a:rPr lang="en-US" sz="2000" b="1" dirty="0" smtClean="0">
                <a:solidFill>
                  <a:srgbClr val="000000"/>
                </a:solidFill>
                <a:latin typeface="Times New Roman" pitchFamily="18" charset="0"/>
                <a:cs typeface="Times New Roman" pitchFamily="18" charset="0"/>
              </a:rPr>
              <a:t> 2d </a:t>
            </a:r>
          </a:p>
          <a:p>
            <a:pPr algn="ctr"/>
            <a:r>
              <a:rPr lang="en-US" sz="2000" b="1" dirty="0" err="1" smtClean="0">
                <a:solidFill>
                  <a:srgbClr val="000000"/>
                </a:solidFill>
                <a:latin typeface="Times New Roman" pitchFamily="18" charset="0"/>
                <a:cs typeface="Times New Roman" pitchFamily="18" charset="0"/>
              </a:rPr>
              <a:t>theo</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quản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lý</a:t>
            </a:r>
            <a:r>
              <a:rPr lang="en-US" sz="2000" b="1" dirty="0" smtClean="0">
                <a:solidFill>
                  <a:srgbClr val="000000"/>
                </a:solidFill>
                <a:latin typeface="Times New Roman" pitchFamily="18" charset="0"/>
                <a:cs typeface="Times New Roman" pitchFamily="18" charset="0"/>
              </a:rPr>
              <a:t> </a:t>
            </a:r>
          </a:p>
          <a:p>
            <a:pPr algn="ctr"/>
            <a:r>
              <a:rPr lang="en-US" sz="2000" b="1" dirty="0" err="1" smtClean="0">
                <a:solidFill>
                  <a:srgbClr val="000000"/>
                </a:solidFill>
                <a:latin typeface="Times New Roman" pitchFamily="18" charset="0"/>
                <a:cs typeface="Times New Roman" pitchFamily="18" charset="0"/>
              </a:rPr>
              <a:t>đơn</a:t>
            </a:r>
            <a:r>
              <a:rPr lang="en-US" sz="2000" b="1" dirty="0" smtClean="0">
                <a:solidFill>
                  <a:srgbClr val="000000"/>
                </a:solidFill>
                <a:latin typeface="Times New Roman" pitchFamily="18" charset="0"/>
                <a:cs typeface="Times New Roman" pitchFamily="18" charset="0"/>
              </a:rPr>
              <a:t> </a:t>
            </a:r>
            <a:r>
              <a:rPr lang="en-US" sz="2000" b="1" dirty="0" err="1" smtClean="0">
                <a:solidFill>
                  <a:srgbClr val="000000"/>
                </a:solidFill>
                <a:latin typeface="Times New Roman" pitchFamily="18" charset="0"/>
                <a:cs typeface="Times New Roman" pitchFamily="18" charset="0"/>
              </a:rPr>
              <a:t>vị</a:t>
            </a:r>
            <a:endParaRPr lang="en-US" sz="2000" b="1" dirty="0" smtClean="0">
              <a:solidFill>
                <a:srgbClr val="000000"/>
              </a:solidFill>
              <a:latin typeface="Times New Roman" pitchFamily="18" charset="0"/>
              <a:cs typeface="Times New Roman" pitchFamily="18" charset="0"/>
            </a:endParaRPr>
          </a:p>
          <a:p>
            <a:pPr algn="ctr"/>
            <a:endParaRPr lang="en-US" dirty="0" smtClean="0">
              <a:latin typeface="Times New Roman" pitchFamily="18" charset="0"/>
              <a:ea typeface="Times New Roman" pitchFamily="18" charset="0"/>
              <a:cs typeface="Times New Roman" pitchFamily="18" charset="0"/>
            </a:endParaRPr>
          </a:p>
          <a:p>
            <a:pPr algn="ctr"/>
            <a:r>
              <a:rPr lang="en-US" dirty="0" err="1" smtClean="0">
                <a:latin typeface="Times New Roman" pitchFamily="18" charset="0"/>
                <a:ea typeface="Times New Roman" pitchFamily="18" charset="0"/>
                <a:cs typeface="Times New Roman" pitchFamily="18" charset="0"/>
              </a:rPr>
              <a:t>kết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xuất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báo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tổng</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hợp</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tình</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hình</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giải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quyết</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p>
          <a:p>
            <a:pPr algn="ctr"/>
            <a:r>
              <a:rPr lang="en-US" dirty="0" err="1" smtClean="0">
                <a:latin typeface="Times New Roman" pitchFamily="18" charset="0"/>
                <a:ea typeface="Times New Roman" pitchFamily="18" charset="0"/>
                <a:cs typeface="Times New Roman" pitchFamily="18" charset="0"/>
              </a:rPr>
              <a:t>tố</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cáo</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tại</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đơn</a:t>
            </a:r>
            <a:r>
              <a:rPr lang="en-US" dirty="0" smtClean="0">
                <a:latin typeface="Times New Roman" pitchFamily="18" charset="0"/>
                <a:ea typeface="Times New Roman" pitchFamily="18" charset="0"/>
                <a:cs typeface="Times New Roman" pitchFamily="18" charset="0"/>
              </a:rPr>
              <a:t> </a:t>
            </a:r>
            <a:r>
              <a:rPr lang="en-US" dirty="0" err="1" smtClean="0">
                <a:latin typeface="Times New Roman" pitchFamily="18" charset="0"/>
                <a:ea typeface="Times New Roman" pitchFamily="18" charset="0"/>
                <a:cs typeface="Times New Roman" pitchFamily="18" charset="0"/>
              </a:rPr>
              <a:t>vị</a:t>
            </a:r>
            <a:r>
              <a:rPr lang="en-US" dirty="0" smtClean="0">
                <a:solidFill>
                  <a:srgbClr val="000000"/>
                </a:solidFill>
                <a:latin typeface="Times New Roman" pitchFamily="18" charset="0"/>
                <a:cs typeface="Times New Roman" pitchFamily="18" charset="0"/>
              </a:rPr>
              <a:t> </a:t>
            </a:r>
          </a:p>
        </p:txBody>
      </p:sp>
      <p:sp>
        <p:nvSpPr>
          <p:cNvPr id="5" name="Freeform 7"/>
          <p:cNvSpPr>
            <a:spLocks/>
          </p:cNvSpPr>
          <p:nvPr/>
        </p:nvSpPr>
        <p:spPr bwMode="gray">
          <a:xfrm>
            <a:off x="3505200" y="1962150"/>
            <a:ext cx="903289"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chemeClr val="accent3">
              <a:lumMod val="75000"/>
            </a:schemeClr>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6" name="Freeform 9"/>
          <p:cNvSpPr>
            <a:spLocks/>
          </p:cNvSpPr>
          <p:nvPr/>
        </p:nvSpPr>
        <p:spPr bwMode="gray">
          <a:xfrm flipH="1">
            <a:off x="4724401" y="1962150"/>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0070C0"/>
          </a:soli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pPr eaLnBrk="1" hangingPunct="1">
              <a:defRPr/>
            </a:pPr>
            <a:endParaRPr lang="en-US"/>
          </a:p>
        </p:txBody>
      </p:sp>
      <p:sp>
        <p:nvSpPr>
          <p:cNvPr id="17" name="AutoShape 5"/>
          <p:cNvSpPr>
            <a:spLocks noChangeArrowheads="1"/>
          </p:cNvSpPr>
          <p:nvPr/>
        </p:nvSpPr>
        <p:spPr bwMode="auto">
          <a:xfrm>
            <a:off x="1066801" y="1809750"/>
            <a:ext cx="2286000" cy="2971800"/>
          </a:xfrm>
          <a:prstGeom prst="roundRect">
            <a:avLst>
              <a:gd name="adj" fmla="val 16667"/>
            </a:avLst>
          </a:prstGeom>
          <a:noFill/>
          <a:ln w="38100">
            <a:solidFill>
              <a:srgbClr val="FF0000"/>
            </a:solidFill>
            <a:round/>
            <a:headEnd/>
            <a:tailEnd/>
          </a:ln>
          <a:effectLst/>
        </p:spPr>
        <p:txBody>
          <a:bodyPr wrap="none" anchor="ctr"/>
          <a:lstStyle/>
          <a:p>
            <a:pPr algn="ctr"/>
            <a:endParaRPr lang="en-US">
              <a:latin typeface="Verdana" pitchFamily="34" charset="0"/>
            </a:endParaRPr>
          </a:p>
        </p:txBody>
      </p:sp>
      <p:sp>
        <p:nvSpPr>
          <p:cNvPr id="18" name="Rectangle 17"/>
          <p:cNvSpPr/>
          <p:nvPr/>
        </p:nvSpPr>
        <p:spPr>
          <a:xfrm>
            <a:off x="5867399" y="1809750"/>
            <a:ext cx="2057401" cy="3016210"/>
          </a:xfrm>
          <a:prstGeom prst="rect">
            <a:avLst/>
          </a:prstGeom>
        </p:spPr>
        <p:txBody>
          <a:bodyPr wrap="square">
            <a:spAutoFit/>
          </a:bodyPr>
          <a:lstStyle/>
          <a:p>
            <a:pPr algn="ct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2d </a:t>
            </a:r>
          </a:p>
          <a:p>
            <a:pPr algn="ctr"/>
            <a:r>
              <a:rPr lang="en-US" sz="2000" b="1" dirty="0" err="1" smtClean="0">
                <a:latin typeface="Times New Roman" pitchFamily="18" charset="0"/>
                <a:cs typeface="Times New Roman" pitchFamily="18" charset="0"/>
              </a:rPr>
              <a:t>theo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nhà</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nước</a:t>
            </a:r>
            <a:r>
              <a:rPr lang="en-US" sz="2000" b="1"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tổng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tố</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endParaRPr lang="en-US" dirty="0" smtClean="0">
              <a:latin typeface="Times New Roman" pitchFamily="18" charset="0"/>
              <a:cs typeface="Times New Roman" pitchFamily="18" charset="0"/>
            </a:endParaRPr>
          </a:p>
          <a:p>
            <a:pPr algn="ct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endParaRPr lang="en-US" dirty="0">
              <a:latin typeface="Times New Roman" pitchFamily="18" charset="0"/>
              <a:cs typeface="Times New Roman" pitchFamily="18" charset="0"/>
            </a:endParaRPr>
          </a:p>
        </p:txBody>
      </p:sp>
      <p:sp>
        <p:nvSpPr>
          <p:cNvPr id="20" name="Rounded Rectangle 32">
            <a:extLst>
              <a:ext uri="{FF2B5EF4-FFF2-40B4-BE49-F238E27FC236}">
                <a16:creationId xmlns:a16="http://schemas.microsoft.com/office/drawing/2014/main" xmlns="" id="{ABD0C272-DC42-4BE3-81F3-32216408B334}"/>
              </a:ext>
            </a:extLst>
          </p:cNvPr>
          <p:cNvSpPr/>
          <p:nvPr/>
        </p:nvSpPr>
        <p:spPr>
          <a:xfrm>
            <a:off x="3810000" y="361950"/>
            <a:ext cx="1828800" cy="1143000"/>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TextBox 20"/>
          <p:cNvSpPr txBox="1"/>
          <p:nvPr/>
        </p:nvSpPr>
        <p:spPr>
          <a:xfrm>
            <a:off x="3810001" y="438150"/>
            <a:ext cx="1981200" cy="1015663"/>
          </a:xfrm>
          <a:prstGeom prst="rect">
            <a:avLst/>
          </a:prstGeom>
          <a:noFill/>
        </p:spPr>
        <p:txBody>
          <a:bodyPr wrap="square" rtlCol="0">
            <a:spAutoFit/>
          </a:bodyPr>
          <a:lstStyle/>
          <a:p>
            <a:pPr algn="ctr"/>
            <a:r>
              <a:rPr lang="en-US" sz="3000" b="1" dirty="0" err="1" smtClean="0">
                <a:latin typeface="Times New Roman" pitchFamily="18" charset="0"/>
                <a:cs typeface="Times New Roman" pitchFamily="18" charset="0"/>
              </a:rPr>
              <a:t>Báo</a:t>
            </a:r>
            <a:r>
              <a:rPr lang="en-US" sz="3000" b="1" dirty="0" smtClean="0">
                <a:latin typeface="Times New Roman" pitchFamily="18" charset="0"/>
                <a:cs typeface="Times New Roman" pitchFamily="18" charset="0"/>
              </a:rPr>
              <a:t> </a:t>
            </a:r>
            <a:r>
              <a:rPr lang="en-US" sz="3000" b="1" dirty="0" err="1" smtClean="0">
                <a:latin typeface="Times New Roman" pitchFamily="18" charset="0"/>
                <a:cs typeface="Times New Roman" pitchFamily="18" charset="0"/>
              </a:rPr>
              <a:t>cáo</a:t>
            </a:r>
            <a:endParaRPr lang="en-US" sz="3000" b="1" dirty="0" smtClean="0">
              <a:latin typeface="Times New Roman" pitchFamily="18" charset="0"/>
              <a:cs typeface="Times New Roman" pitchFamily="18" charset="0"/>
            </a:endParaRPr>
          </a:p>
          <a:p>
            <a:pPr algn="ctr"/>
            <a:r>
              <a:rPr lang="en-US" sz="3000" b="1" dirty="0" smtClean="0">
                <a:latin typeface="Times New Roman" pitchFamily="18" charset="0"/>
                <a:cs typeface="Times New Roman" pitchFamily="18" charset="0"/>
              </a:rPr>
              <a:t>2d</a:t>
            </a:r>
            <a:endParaRPr lang="en-US" sz="3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609599" y="534233"/>
            <a:ext cx="7391401"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2đ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tác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tình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hình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khiếu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tố</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Để</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thực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hiện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được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2đ,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dùng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cần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nhập</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thông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tin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đầu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các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chức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năng</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sau</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AutoNum type="alphaLcPeriod"/>
              <a:tabLst/>
            </a:pP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Văn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chỉ</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endParaRPr kumimoji="0" lang="en-US" sz="15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Văn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chỉ</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Tập</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huấn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tuyên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truyền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dục</a:t>
            </a: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Tập</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huấn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tuyên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truyền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giáo</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dục</a:t>
            </a: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trách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nhiệm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Từ</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menu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bên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trái</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Quản</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lý</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nhà</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nước</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về</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KNTC</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Bước</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2: </a:t>
            </a:r>
            <a:r>
              <a:rPr kumimoji="0" lang="en-US" sz="15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Chọn</a:t>
            </a:r>
            <a:r>
              <a:rPr kumimoji="0" lang="en-US" sz="15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Thanh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kiểm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tra</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trách</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15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nhiệm</a:t>
            </a:r>
            <a:r>
              <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eaLnBrk="0" fontAlgn="base" latinLnBrk="0" hangingPunct="0">
              <a:spcBef>
                <a:spcPct val="0"/>
              </a:spcBef>
              <a:spcAft>
                <a:spcPct val="0"/>
              </a:spcAft>
            </a:pPr>
            <a:r>
              <a:rPr lang="en-US" sz="1500" b="1" dirty="0" smtClean="0">
                <a:latin typeface="Times New Roman" pitchFamily="18" charset="0"/>
                <a:cs typeface="Times New Roman" pitchFamily="18" charset="0"/>
              </a:rPr>
              <a:t>d. </a:t>
            </a:r>
            <a:r>
              <a:rPr lang="en-US" sz="1500" b="1" dirty="0" err="1" smtClean="0">
                <a:latin typeface="Times New Roman" pitchFamily="18" charset="0"/>
                <a:cs typeface="Times New Roman" pitchFamily="18" charset="0"/>
              </a:rPr>
              <a:t>Kiểm</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tra</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thực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hiện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kết</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luận</a:t>
            </a:r>
            <a:endParaRPr lang="en-US" sz="1500" b="1" dirty="0" smtClean="0">
              <a:latin typeface="Times New Roman" pitchFamily="18" charset="0"/>
              <a:cs typeface="Times New Roman" pitchFamily="18" charset="0"/>
            </a:endParaRPr>
          </a:p>
          <a:p>
            <a:pPr eaLnBrk="0" fontAlgn="base" latinLnBrk="0" hangingPunct="0">
              <a:spcBef>
                <a:spcPct val="0"/>
              </a:spcBef>
              <a:spcAft>
                <a:spcPct val="0"/>
              </a:spcAft>
            </a:pPr>
            <a:r>
              <a:rPr lang="en-US" sz="1500" dirty="0" err="1" smtClean="0">
                <a:latin typeface="Times New Roman" pitchFamily="18" charset="0"/>
                <a:cs typeface="Times New Roman" pitchFamily="18" charset="0"/>
              </a:rPr>
              <a:t>Bước</a:t>
            </a:r>
            <a:r>
              <a:rPr lang="en-US" sz="1500" dirty="0" smtClean="0">
                <a:latin typeface="Times New Roman" pitchFamily="18" charset="0"/>
                <a:cs typeface="Times New Roman" pitchFamily="18" charset="0"/>
              </a:rPr>
              <a:t> 1:Từ </a:t>
            </a:r>
            <a:r>
              <a:rPr lang="en-US" sz="1500" dirty="0" err="1" smtClean="0">
                <a:latin typeface="Times New Roman" pitchFamily="18" charset="0"/>
                <a:cs typeface="Times New Roman" pitchFamily="18" charset="0"/>
              </a:rPr>
              <a:t>thanh</a:t>
            </a:r>
            <a:r>
              <a:rPr lang="en-US" sz="1500" dirty="0" smtClean="0">
                <a:latin typeface="Times New Roman" pitchFamily="18" charset="0"/>
                <a:cs typeface="Times New Roman" pitchFamily="18" charset="0"/>
              </a:rPr>
              <a:t> menu </a:t>
            </a:r>
            <a:r>
              <a:rPr lang="en-US" sz="1500" dirty="0" err="1" smtClean="0">
                <a:latin typeface="Times New Roman" pitchFamily="18" charset="0"/>
                <a:cs typeface="Times New Roman" pitchFamily="18" charset="0"/>
              </a:rPr>
              <a:t>bên</a:t>
            </a: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trái</a:t>
            </a:r>
            <a:r>
              <a:rPr lang="en-US" sz="1500" dirty="0" smtClean="0">
                <a:latin typeface="Times New Roman" pitchFamily="18" charset="0"/>
                <a:cs typeface="Times New Roman" pitchFamily="18" charset="0"/>
              </a:rPr>
              <a:t> </a:t>
            </a:r>
            <a:r>
              <a:rPr lang="en-US" sz="1500" dirty="0" err="1" smtClean="0">
                <a:latin typeface="Times New Roman" pitchFamily="18" charset="0"/>
                <a:cs typeface="Times New Roman" pitchFamily="18" charset="0"/>
              </a:rPr>
              <a:t>chọn</a:t>
            </a:r>
            <a:r>
              <a:rPr lang="en-US" sz="1500"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Quản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lý</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nhà</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nước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về</a:t>
            </a:r>
            <a:r>
              <a:rPr lang="en-US" sz="1500" b="1" dirty="0" smtClean="0">
                <a:latin typeface="Times New Roman" pitchFamily="18" charset="0"/>
                <a:cs typeface="Times New Roman" pitchFamily="18" charset="0"/>
              </a:rPr>
              <a:t> KNTC</a:t>
            </a:r>
          </a:p>
          <a:p>
            <a:pPr eaLnBrk="0" fontAlgn="base" latinLnBrk="0" hangingPunct="0">
              <a:spcBef>
                <a:spcPct val="0"/>
              </a:spcBef>
              <a:spcAft>
                <a:spcPct val="0"/>
              </a:spcAft>
            </a:pPr>
            <a:r>
              <a:rPr lang="en-US" sz="1500" dirty="0" err="1" smtClean="0">
                <a:latin typeface="Times New Roman" pitchFamily="18" charset="0"/>
                <a:cs typeface="Times New Roman" pitchFamily="18" charset="0"/>
              </a:rPr>
              <a:t>Bước</a:t>
            </a:r>
            <a:r>
              <a:rPr lang="en-US" sz="1500" dirty="0" smtClean="0">
                <a:latin typeface="Times New Roman" pitchFamily="18" charset="0"/>
                <a:cs typeface="Times New Roman" pitchFamily="18" charset="0"/>
              </a:rPr>
              <a:t> 2:Chọn </a:t>
            </a:r>
            <a:r>
              <a:rPr lang="en-US" sz="1500" b="1" dirty="0" err="1" smtClean="0">
                <a:latin typeface="Times New Roman" pitchFamily="18" charset="0"/>
                <a:cs typeface="Times New Roman" pitchFamily="18" charset="0"/>
              </a:rPr>
              <a:t>Kiểm</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tra</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thực</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hiện</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kết</a:t>
            </a:r>
            <a:r>
              <a:rPr lang="en-US" sz="1500" b="1" dirty="0" smtClean="0">
                <a:latin typeface="Times New Roman" pitchFamily="18" charset="0"/>
                <a:cs typeface="Times New Roman" pitchFamily="18" charset="0"/>
              </a:rPr>
              <a:t> </a:t>
            </a:r>
            <a:r>
              <a:rPr lang="en-US" sz="1500" b="1" dirty="0" err="1" smtClean="0">
                <a:latin typeface="Times New Roman" pitchFamily="18" charset="0"/>
                <a:cs typeface="Times New Roman" pitchFamily="18" charset="0"/>
              </a:rPr>
              <a:t>luận</a:t>
            </a:r>
            <a:r>
              <a:rPr lang="en-US" sz="1500" dirty="0" smtClean="0">
                <a:latin typeface="Times New Roman" pitchFamily="18" charset="0"/>
                <a:cs typeface="Times New Roman" pitchFamily="18" charset="0"/>
              </a:rPr>
              <a:t>.</a:t>
            </a:r>
            <a:endParaRPr kumimoji="0" lang="en-US" sz="15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Rectangle 3"/>
          <p:cNvSpPr/>
          <p:nvPr/>
        </p:nvSpPr>
        <p:spPr>
          <a:xfrm>
            <a:off x="1752599" y="133351"/>
            <a:ext cx="1571264" cy="430887"/>
          </a:xfrm>
          <a:prstGeom prst="rect">
            <a:avLst/>
          </a:prstGeom>
        </p:spPr>
        <p:txBody>
          <a:bodyPr wrap="none">
            <a:spAutoFit/>
          </a:bodyPr>
          <a:lstStyle/>
          <a:p>
            <a:r>
              <a:rPr lang="en-US" sz="2200" b="1" dirty="0" err="1" smtClean="0">
                <a:latin typeface="Times New Roman" pitchFamily="18" charset="0"/>
                <a:ea typeface="Times New Roman" pitchFamily="18" charset="0"/>
                <a:cs typeface="Times New Roman" pitchFamily="18" charset="0"/>
              </a:rPr>
              <a:t>Báo</a:t>
            </a:r>
            <a:r>
              <a:rPr lang="en-US" sz="2200" b="1" dirty="0" smtClean="0">
                <a:latin typeface="Times New Roman" pitchFamily="18" charset="0"/>
                <a:ea typeface="Times New Roman" pitchFamily="18" charset="0"/>
                <a:cs typeface="Times New Roman" pitchFamily="18" charset="0"/>
              </a:rPr>
              <a:t> </a:t>
            </a:r>
            <a:r>
              <a:rPr lang="en-US" sz="2200" b="1" dirty="0" err="1" smtClean="0">
                <a:latin typeface="Times New Roman" pitchFamily="18" charset="0"/>
                <a:ea typeface="Times New Roman" pitchFamily="18" charset="0"/>
                <a:cs typeface="Times New Roman" pitchFamily="18" charset="0"/>
              </a:rPr>
              <a:t>cáo</a:t>
            </a:r>
            <a:r>
              <a:rPr lang="en-US" sz="2200" b="1" dirty="0" smtClean="0">
                <a:latin typeface="Times New Roman" pitchFamily="18" charset="0"/>
                <a:ea typeface="Times New Roman" pitchFamily="18" charset="0"/>
                <a:cs typeface="Times New Roman" pitchFamily="18" charset="0"/>
              </a:rPr>
              <a:t> 2đ </a:t>
            </a:r>
            <a:endParaRPr lang="en-US" sz="2200" b="1" dirty="0"/>
          </a:p>
        </p:txBody>
      </p:sp>
      <p:sp>
        <p:nvSpPr>
          <p:cNvPr id="7" name="Right Brace 6"/>
          <p:cNvSpPr/>
          <p:nvPr/>
        </p:nvSpPr>
        <p:spPr>
          <a:xfrm>
            <a:off x="6172202" y="1428750"/>
            <a:ext cx="762000" cy="3200400"/>
          </a:xfrm>
          <a:prstGeom prst="rightBrace">
            <a:avLst>
              <a:gd name="adj1" fmla="val 36990"/>
              <a:gd name="adj2" fmla="val 47985"/>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p:cNvSpPr/>
          <p:nvPr/>
        </p:nvSpPr>
        <p:spPr>
          <a:xfrm>
            <a:off x="7162800" y="2190750"/>
            <a:ext cx="1524000" cy="1477328"/>
          </a:xfrm>
          <a:prstGeom prst="rect">
            <a:avLst/>
          </a:prstGeom>
          <a:ln>
            <a:solidFill>
              <a:srgbClr val="92D050"/>
            </a:solidFill>
          </a:ln>
        </p:spPr>
        <p:txBody>
          <a:bodyPr wrap="square">
            <a:spAutoFit/>
          </a:bodyPr>
          <a:lstStyle/>
          <a:p>
            <a:pPr algn="ct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Thêm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liệu</a:t>
            </a:r>
            <a:r>
              <a:rPr lang="en-US" dirty="0" smtClean="0">
                <a:latin typeface="Times New Roman" pitchFamily="18" charset="0"/>
                <a:cs typeface="Times New Roman" pitchFamily="18" charset="0"/>
              </a:rPr>
              <a:t> </a:t>
            </a:r>
          </a:p>
          <a:p>
            <a:pPr algn="ct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cầu</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00402" y="1767088"/>
            <a:ext cx="2736302" cy="576063"/>
          </a:xfrm>
        </p:spPr>
        <p:txBody>
          <a:bodyPr/>
          <a:lstStyle/>
          <a:p>
            <a:r>
              <a:rPr lang="en-US" altLang="ko-KR" dirty="0" smtClean="0">
                <a:latin typeface="Times New Roman" pitchFamily="18" charset="0"/>
                <a:cs typeface="Times New Roman" pitchFamily="18" charset="0"/>
              </a:rPr>
              <a:t>CÁM ƠN</a:t>
            </a:r>
            <a:endParaRPr lang="ko-KR" altLang="en-US" dirty="0">
              <a:latin typeface="Times New Roman" pitchFamily="18" charset="0"/>
              <a:cs typeface="Times New Roman" pitchFamily="18" charset="0"/>
            </a:endParaRPr>
          </a:p>
        </p:txBody>
      </p:sp>
      <p:sp>
        <p:nvSpPr>
          <p:cNvPr id="3" name="Text Placeholder 2"/>
          <p:cNvSpPr>
            <a:spLocks noGrp="1"/>
          </p:cNvSpPr>
          <p:nvPr>
            <p:ph type="body" sz="quarter" idx="11"/>
          </p:nvPr>
        </p:nvSpPr>
        <p:spPr>
          <a:xfrm>
            <a:off x="3200402" y="2724151"/>
            <a:ext cx="2736302" cy="432048"/>
          </a:xfrm>
        </p:spPr>
        <p:txBody>
          <a:bodyPr/>
          <a:lstStyle/>
          <a:p>
            <a:pPr lvl="0"/>
            <a:r>
              <a:rPr lang="en-US" altLang="ko-KR" sz="1800" b="1" dirty="0" err="1" smtClean="0">
                <a:latin typeface="Times New Roman" pitchFamily="18" charset="0"/>
                <a:cs typeface="Times New Roman" pitchFamily="18" charset="0"/>
              </a:rPr>
              <a:t>Quý</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vị</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đại</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biểu</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đã</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quan</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tâm</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theo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dõi</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báo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cáo</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thuyết</a:t>
            </a:r>
            <a:r>
              <a:rPr lang="en-US" altLang="ko-KR" sz="1800" b="1" dirty="0" smtClean="0">
                <a:latin typeface="Times New Roman" pitchFamily="18" charset="0"/>
                <a:cs typeface="Times New Roman" pitchFamily="18" charset="0"/>
              </a:rPr>
              <a:t> </a:t>
            </a:r>
            <a:r>
              <a:rPr lang="en-US" altLang="ko-KR" sz="1800" b="1" dirty="0" err="1" smtClean="0">
                <a:latin typeface="Times New Roman" pitchFamily="18" charset="0"/>
                <a:cs typeface="Times New Roman" pitchFamily="18" charset="0"/>
              </a:rPr>
              <a:t>trình</a:t>
            </a:r>
            <a:endParaRPr lang="en-US" altLang="ko-KR" sz="18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6145590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5402" y="438150"/>
            <a:ext cx="5029200" cy="502061"/>
          </a:xfrm>
          <a:prstGeom prst="rect">
            <a:avLst/>
          </a:prstGeom>
          <a:noFill/>
        </p:spPr>
        <p:txBody>
          <a:bodyPr wrap="square" rtlCol="0">
            <a:spAutoFit/>
          </a:bodyPr>
          <a:lstStyle/>
          <a:p>
            <a:r>
              <a:rPr lang="en-US" altLang="ko-KR" sz="2600" b="1" dirty="0" smtClean="0">
                <a:latin typeface="Times New Roman" pitchFamily="18" charset="0"/>
                <a:cs typeface="Times New Roman" pitchFamily="18" charset="0"/>
              </a:rPr>
              <a:t>02. </a:t>
            </a:r>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có</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36" name="Text Placeholder 2"/>
          <p:cNvSpPr>
            <a:spLocks noGrp="1"/>
          </p:cNvSpPr>
          <p:nvPr>
            <p:ph type="body" sz="quarter" idx="11"/>
          </p:nvPr>
        </p:nvSpPr>
        <p:spPr>
          <a:xfrm>
            <a:off x="380999" y="971550"/>
            <a:ext cx="8458201" cy="3810000"/>
          </a:xfrm>
        </p:spPr>
        <p:txBody>
          <a:bodyPr/>
          <a:lstStyle/>
          <a:p>
            <a:pPr algn="just"/>
            <a:r>
              <a:rPr lang="vi-VN" sz="1800" dirty="0" smtClean="0">
                <a:solidFill>
                  <a:schemeClr val="tx1"/>
                </a:solidFill>
                <a:latin typeface="Times New Roman" pitchFamily="18" charset="0"/>
                <a:cs typeface="Times New Roman" pitchFamily="18" charset="0"/>
              </a:rPr>
              <a:t>Trường hợp công dân đến trụ sở tiếp công dân dành cho UBND cấp huyện để KNTC,</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KNPA trực tiếp </a:t>
            </a:r>
            <a:r>
              <a:rPr lang="en-US" sz="1800" dirty="0" err="1" smtClean="0">
                <a:solidFill>
                  <a:schemeClr val="tx1"/>
                </a:solidFill>
                <a:latin typeface="Times New Roman" pitchFamily="18" charset="0"/>
                <a:cs typeface="Times New Roman" pitchFamily="18" charset="0"/>
              </a:rPr>
              <a:t>và</a:t>
            </a:r>
            <a:r>
              <a:rPr lang="en-US" sz="1800" dirty="0" smtClean="0">
                <a:solidFill>
                  <a:schemeClr val="tx1"/>
                </a:solidFill>
                <a:latin typeface="Times New Roman" pitchFamily="18" charset="0"/>
                <a:cs typeface="Times New Roman" pitchFamily="18" charset="0"/>
              </a:rPr>
              <a:t> </a:t>
            </a:r>
            <a:r>
              <a:rPr lang="en-US" sz="1800" dirty="0" err="1" smtClean="0">
                <a:solidFill>
                  <a:schemeClr val="tx1"/>
                </a:solidFill>
                <a:latin typeface="Times New Roman" pitchFamily="18" charset="0"/>
                <a:cs typeface="Times New Roman" pitchFamily="18" charset="0"/>
              </a:rPr>
              <a:t>có</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cầm theo đ</a:t>
            </a:r>
            <a:r>
              <a:rPr lang="en-US" sz="1800" dirty="0" err="1" smtClean="0">
                <a:solidFill>
                  <a:schemeClr val="tx1"/>
                </a:solidFill>
                <a:latin typeface="Times New Roman" pitchFamily="18" charset="0"/>
                <a:cs typeface="Times New Roman" pitchFamily="18" charset="0"/>
              </a:rPr>
              <a:t>ơn</a:t>
            </a:r>
            <a:r>
              <a:rPr lang="vi-VN" sz="1800" dirty="0" smtClean="0">
                <a:solidFill>
                  <a:schemeClr val="tx1"/>
                </a:solidFill>
                <a:latin typeface="Times New Roman" pitchFamily="18" charset="0"/>
                <a:cs typeface="Times New Roman" pitchFamily="18" charset="0"/>
              </a:rPr>
              <a:t>. Người dùng thực hiện tiếp công dân và nhập</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thông tin người KNTC, KNPA vào phần mềm tại màn hình Tiếp công dân</a:t>
            </a:r>
            <a:r>
              <a:rPr lang="en-US" sz="1800" dirty="0" smtClean="0">
                <a:solidFill>
                  <a:schemeClr val="tx1"/>
                </a:solidFill>
                <a:latin typeface="Times New Roman" pitchFamily="18" charset="0"/>
                <a:cs typeface="Times New Roman" pitchFamily="18" charset="0"/>
              </a:rPr>
              <a:t>.</a:t>
            </a:r>
          </a:p>
          <a:p>
            <a:pPr algn="l"/>
            <a:r>
              <a:rPr lang="vi-VN" sz="1800" dirty="0" smtClean="0">
                <a:solidFill>
                  <a:schemeClr val="tx1"/>
                </a:solidFill>
                <a:latin typeface="Times New Roman" pitchFamily="18" charset="0"/>
                <a:cs typeface="Times New Roman" pitchFamily="18" charset="0"/>
              </a:rPr>
              <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Các bước thực hiện:</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1</a:t>
            </a:r>
            <a:r>
              <a:rPr lang="vi-VN" sz="1800" dirty="0" smtClean="0">
                <a:solidFill>
                  <a:schemeClr val="tx1"/>
                </a:solidFill>
                <a:latin typeface="Times New Roman" pitchFamily="18" charset="0"/>
                <a:cs typeface="Times New Roman" pitchFamily="18" charset="0"/>
              </a:rPr>
              <a:t>: Từ thanh menu bên trái, chọn </a:t>
            </a:r>
            <a:r>
              <a:rPr lang="vi-VN" sz="1800" b="1" dirty="0" smtClean="0">
                <a:solidFill>
                  <a:schemeClr val="tx1"/>
                </a:solidFill>
                <a:latin typeface="Times New Roman" pitchFamily="18" charset="0"/>
                <a:cs typeface="Times New Roman" pitchFamily="18" charset="0"/>
              </a:rPr>
              <a:t>Tiếp nhận đơn thư</a:t>
            </a:r>
            <a:r>
              <a:rPr lang="vi-VN" sz="1800" dirty="0" smtClean="0">
                <a:solidFill>
                  <a:schemeClr val="tx1"/>
                </a:solidFill>
                <a:latin typeface="Times New Roman" pitchFamily="18" charset="0"/>
                <a:cs typeface="Times New Roman" pitchFamily="18" charset="0"/>
              </a:rPr>
              <a:t>.</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2</a:t>
            </a:r>
            <a:r>
              <a:rPr lang="vi-VN" sz="1800" dirty="0" smtClean="0">
                <a:solidFill>
                  <a:schemeClr val="tx1"/>
                </a:solidFill>
                <a:latin typeface="Times New Roman" pitchFamily="18" charset="0"/>
                <a:cs typeface="Times New Roman" pitchFamily="18" charset="0"/>
              </a:rPr>
              <a:t>: Chọn </a:t>
            </a:r>
            <a:r>
              <a:rPr lang="vi-VN" sz="1800" b="1" dirty="0" smtClean="0">
                <a:solidFill>
                  <a:schemeClr val="tx1"/>
                </a:solidFill>
                <a:latin typeface="Times New Roman" pitchFamily="18" charset="0"/>
                <a:cs typeface="Times New Roman" pitchFamily="18" charset="0"/>
              </a:rPr>
              <a:t>Tiếp công dân</a:t>
            </a:r>
            <a:endParaRPr lang="en-US" sz="1800" b="1" dirty="0" smtClean="0">
              <a:solidFill>
                <a:schemeClr val="tx1"/>
              </a:solidFill>
              <a:latin typeface="Times New Roman" pitchFamily="18" charset="0"/>
              <a:cs typeface="Times New Roman" pitchFamily="18" charset="0"/>
            </a:endParaRPr>
          </a:p>
          <a:p>
            <a:pPr algn="l"/>
            <a:r>
              <a:rPr lang="vi-VN" sz="1800" b="1" dirty="0" smtClean="0">
                <a:solidFill>
                  <a:schemeClr val="tx1"/>
                </a:solidFill>
                <a:latin typeface="Times New Roman" pitchFamily="18" charset="0"/>
                <a:cs typeface="Times New Roman" pitchFamily="18" charset="0"/>
              </a:rPr>
              <a:t/>
            </a:r>
            <a:br>
              <a:rPr lang="vi-VN" sz="1800" b="1"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Người dùng nhập đầy đủ các trường thông tin của người đến KNTC, KNPA. </a:t>
            </a:r>
            <a:endParaRPr lang="en-US" sz="1800" dirty="0" smtClean="0">
              <a:solidFill>
                <a:schemeClr val="tx1"/>
              </a:solidFill>
              <a:latin typeface="Times New Roman" pitchFamily="18" charset="0"/>
              <a:cs typeface="Times New Roman" pitchFamily="18" charset="0"/>
            </a:endParaRPr>
          </a:p>
          <a:p>
            <a:pPr algn="l"/>
            <a:r>
              <a:rPr lang="vi-VN" sz="1800" i="1" dirty="0" smtClean="0">
                <a:solidFill>
                  <a:schemeClr val="tx1"/>
                </a:solidFill>
                <a:latin typeface="Times New Roman" pitchFamily="18" charset="0"/>
                <a:cs typeface="Times New Roman" pitchFamily="18" charset="0"/>
              </a:rPr>
              <a:t>Lưu ý:</a:t>
            </a:r>
            <a:r>
              <a:rPr lang="en-US" sz="1800" i="1"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Trường có dấu sao đỏ</a:t>
            </a:r>
            <a:r>
              <a:rPr lang="en-US" sz="1800" i="1" dirty="0" smtClean="0">
                <a:solidFill>
                  <a:schemeClr val="tx1"/>
                </a:solidFill>
                <a:latin typeface="Times New Roman" pitchFamily="18" charset="0"/>
                <a:cs typeface="Times New Roman" pitchFamily="18" charset="0"/>
              </a:rPr>
              <a:t> </a:t>
            </a:r>
            <a:r>
              <a:rPr lang="en-US" sz="1800" dirty="0" smtClean="0">
                <a:solidFill>
                  <a:schemeClr val="tx1"/>
                </a:solidFill>
                <a:latin typeface="Times New Roman" pitchFamily="18" charset="0"/>
                <a:cs typeface="Times New Roman" pitchFamily="18" charset="0"/>
              </a:rPr>
              <a:t> (*) </a:t>
            </a:r>
            <a:r>
              <a:rPr lang="vi-VN" sz="1800" i="1" dirty="0" smtClean="0">
                <a:solidFill>
                  <a:schemeClr val="tx1"/>
                </a:solidFill>
                <a:latin typeface="Times New Roman" pitchFamily="18" charset="0"/>
                <a:cs typeface="Times New Roman" pitchFamily="18" charset="0"/>
              </a:rPr>
              <a:t> là trường bắt buộc phải nhập thông tin.</a:t>
            </a:r>
            <a:endParaRPr lang="en-US" sz="1800" i="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 Bấm </a:t>
            </a:r>
            <a:r>
              <a:rPr lang="vi-VN" sz="1800" b="1" dirty="0" smtClean="0">
                <a:solidFill>
                  <a:schemeClr val="tx1"/>
                </a:solidFill>
                <a:latin typeface="Times New Roman" pitchFamily="18" charset="0"/>
                <a:cs typeface="Times New Roman" pitchFamily="18" charset="0"/>
              </a:rPr>
              <a:t>“Lưu lại”</a:t>
            </a:r>
            <a:r>
              <a:rPr lang="vi-VN" sz="1800" dirty="0" smtClean="0">
                <a:solidFill>
                  <a:schemeClr val="tx1"/>
                </a:solidFill>
                <a:latin typeface="Times New Roman" pitchFamily="18" charset="0"/>
                <a:cs typeface="Times New Roman" pitchFamily="18" charset="0"/>
              </a:rPr>
              <a:t> để lưu thông tin công dân vào hệ thống</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Hoặc bấm </a:t>
            </a:r>
            <a:r>
              <a:rPr lang="vi-VN" sz="1800" b="1" dirty="0" smtClean="0">
                <a:solidFill>
                  <a:schemeClr val="tx1"/>
                </a:solidFill>
                <a:latin typeface="Times New Roman" pitchFamily="18" charset="0"/>
                <a:cs typeface="Times New Roman" pitchFamily="18" charset="0"/>
              </a:rPr>
              <a:t>“Đóng” </a:t>
            </a:r>
            <a:r>
              <a:rPr lang="vi-VN" sz="1800" dirty="0" smtClean="0">
                <a:solidFill>
                  <a:schemeClr val="tx1"/>
                </a:solidFill>
                <a:latin typeface="Times New Roman" pitchFamily="18" charset="0"/>
                <a:cs typeface="Times New Roman" pitchFamily="18" charset="0"/>
              </a:rPr>
              <a:t>để đóng để không lưu thông tin công dân vào hệ thống. </a:t>
            </a:r>
            <a:endParaRPr lang="en-US" altLang="ko-KR" sz="1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053" name="Picture 5"/>
          <p:cNvPicPr>
            <a:picLocks noChangeAspect="1" noChangeArrowheads="1"/>
          </p:cNvPicPr>
          <p:nvPr/>
        </p:nvPicPr>
        <p:blipFill>
          <a:blip r:embed="rId2"/>
          <a:srcRect/>
          <a:stretch>
            <a:fillRect/>
          </a:stretch>
        </p:blipFill>
        <p:spPr bwMode="auto">
          <a:xfrm>
            <a:off x="685801" y="339494"/>
            <a:ext cx="7610340" cy="4365856"/>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1219200" y="133350"/>
            <a:ext cx="6858000" cy="48006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971550"/>
            <a:ext cx="7924800" cy="1754326"/>
          </a:xfrm>
          <a:prstGeom prst="rect">
            <a:avLst/>
          </a:prstGeom>
        </p:spPr>
        <p:txBody>
          <a:bodyPr wrap="square">
            <a:spAutoFit/>
          </a:bodyPr>
          <a:lstStyle/>
          <a:p>
            <a:r>
              <a:rPr lang="vi-VN" dirty="0" smtClean="0">
                <a:latin typeface="Times New Roman" pitchFamily="18" charset="0"/>
                <a:cs typeface="Times New Roman" pitchFamily="18" charset="0"/>
              </a:rPr>
              <a:t>Trường hợp </a:t>
            </a:r>
            <a:r>
              <a:rPr lang="vi-VN" dirty="0">
                <a:latin typeface="Times New Roman" pitchFamily="18" charset="0"/>
                <a:cs typeface="Times New Roman" pitchFamily="18" charset="0"/>
              </a:rPr>
              <a:t>đoàn đông </a:t>
            </a:r>
            <a:r>
              <a:rPr lang="vi-VN" dirty="0"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đến khiếu nại</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hai người đại diện trở</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nên thì người dùng nhập số</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người đại diện,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thống sẽ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xuất hiện chức </a:t>
            </a:r>
            <a:r>
              <a:rPr lang="vi-VN" dirty="0">
                <a:latin typeface="Times New Roman" pitchFamily="18" charset="0"/>
                <a:cs typeface="Times New Roman" pitchFamily="18" charset="0"/>
              </a:rPr>
              <a:t>năng </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Lưu </a:t>
            </a:r>
            <a:r>
              <a:rPr lang="vi-VN" dirty="0">
                <a:latin typeface="Times New Roman" pitchFamily="18" charset="0"/>
                <a:cs typeface="Times New Roman" pitchFamily="18" charset="0"/>
              </a:rPr>
              <a:t>ý: </a:t>
            </a:r>
            <a:r>
              <a:rPr lang="vi-VN" i="1" dirty="0" smtClean="0">
                <a:latin typeface="Times New Roman" pitchFamily="18" charset="0"/>
                <a:cs typeface="Times New Roman" pitchFamily="18" charset="0"/>
              </a:rPr>
              <a:t>Trường hợp </a:t>
            </a:r>
            <a:r>
              <a:rPr lang="vi-VN" i="1" dirty="0">
                <a:latin typeface="Times New Roman" pitchFamily="18" charset="0"/>
                <a:cs typeface="Times New Roman" pitchFamily="18" charset="0"/>
              </a:rPr>
              <a:t>có </a:t>
            </a:r>
            <a:r>
              <a:rPr lang="vi-VN" i="1" dirty="0" smtClean="0">
                <a:latin typeface="Times New Roman" pitchFamily="18" charset="0"/>
                <a:cs typeface="Times New Roman" pitchFamily="18" charset="0"/>
              </a:rPr>
              <a:t>từ</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10 người khiếu nại trở</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lên </a:t>
            </a:r>
            <a:r>
              <a:rPr lang="vi-VN" i="1" dirty="0">
                <a:latin typeface="Times New Roman" pitchFamily="18" charset="0"/>
                <a:cs typeface="Times New Roman" pitchFamily="18" charset="0"/>
              </a:rPr>
              <a:t>thì có </a:t>
            </a:r>
            <a:r>
              <a:rPr lang="vi-VN" i="1" dirty="0" smtClean="0">
                <a:latin typeface="Times New Roman" pitchFamily="18" charset="0"/>
                <a:cs typeface="Times New Roman" pitchFamily="18" charset="0"/>
              </a:rPr>
              <a:t>thể</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cử</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thêm người đại </a:t>
            </a:r>
            <a:endParaRPr lang="en-US" i="1" dirty="0" smtClean="0">
              <a:latin typeface="Times New Roman" pitchFamily="18" charset="0"/>
              <a:cs typeface="Times New Roman" pitchFamily="18" charset="0"/>
            </a:endParaRPr>
          </a:p>
          <a:p>
            <a:r>
              <a:rPr lang="vi-VN" i="1" dirty="0" smtClean="0">
                <a:latin typeface="Times New Roman" pitchFamily="18" charset="0"/>
                <a:cs typeface="Times New Roman" pitchFamily="18" charset="0"/>
              </a:rPr>
              <a:t>diện nhưng không </a:t>
            </a:r>
            <a:r>
              <a:rPr lang="vi-VN" i="1" dirty="0">
                <a:latin typeface="Times New Roman" pitchFamily="18" charset="0"/>
                <a:cs typeface="Times New Roman" pitchFamily="18" charset="0"/>
              </a:rPr>
              <a:t>quá 5 </a:t>
            </a:r>
            <a:r>
              <a:rPr lang="vi-VN" i="1" dirty="0" smtClean="0">
                <a:latin typeface="Times New Roman" pitchFamily="18" charset="0"/>
                <a:cs typeface="Times New Roman" pitchFamily="18" charset="0"/>
              </a:rPr>
              <a:t>người </a:t>
            </a:r>
            <a:r>
              <a:rPr lang="vi-VN" i="1" dirty="0">
                <a:latin typeface="Times New Roman" pitchFamily="18" charset="0"/>
                <a:cs typeface="Times New Roman" pitchFamily="18" charset="0"/>
              </a:rPr>
              <a:t>(</a:t>
            </a:r>
            <a:r>
              <a:rPr lang="vi-VN" i="1" dirty="0" smtClean="0">
                <a:latin typeface="Times New Roman" pitchFamily="18" charset="0"/>
                <a:cs typeface="Times New Roman" pitchFamily="18" charset="0"/>
              </a:rPr>
              <a:t>Nghị</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đ</a:t>
            </a:r>
            <a:r>
              <a:rPr lang="en-US" i="1" dirty="0" smtClean="0">
                <a:latin typeface="Times New Roman" pitchFamily="18" charset="0"/>
                <a:cs typeface="Times New Roman" pitchFamily="18" charset="0"/>
              </a:rPr>
              <a:t>ị</a:t>
            </a:r>
            <a:r>
              <a:rPr lang="vi-VN" i="1" dirty="0" smtClean="0">
                <a:latin typeface="Times New Roman" pitchFamily="18" charset="0"/>
                <a:cs typeface="Times New Roman" pitchFamily="18" charset="0"/>
              </a:rPr>
              <a:t>nh số</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75/2012/NĐ-CP).</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Trên phần mề</a:t>
            </a:r>
            <a:r>
              <a:rPr lang="en-US" i="1" dirty="0">
                <a:latin typeface="Times New Roman" pitchFamily="18" charset="0"/>
                <a:cs typeface="Times New Roman" pitchFamily="18" charset="0"/>
              </a:rPr>
              <a:t>m</a:t>
            </a:r>
            <a:r>
              <a:rPr lang="vi-VN"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c</a:t>
            </a:r>
            <a:r>
              <a:rPr lang="vi-VN" i="1" dirty="0" smtClean="0">
                <a:latin typeface="Times New Roman" pitchFamily="18" charset="0"/>
                <a:cs typeface="Times New Roman" pitchFamily="18" charset="0"/>
              </a:rPr>
              <a:t>hỉ</a:t>
            </a:r>
            <a:r>
              <a:rPr lang="en-US" i="1" dirty="0" smtClean="0">
                <a:latin typeface="Times New Roman" pitchFamily="18" charset="0"/>
                <a:cs typeface="Times New Roman" pitchFamily="18" charset="0"/>
              </a:rPr>
              <a:t> </a:t>
            </a:r>
            <a:r>
              <a:rPr lang="vi-VN" i="1" dirty="0" smtClean="0">
                <a:latin typeface="Times New Roman" pitchFamily="18" charset="0"/>
                <a:cs typeface="Times New Roman" pitchFamily="18" charset="0"/>
              </a:rPr>
              <a:t>được </a:t>
            </a:r>
            <a:r>
              <a:rPr lang="vi-VN" i="1" dirty="0">
                <a:latin typeface="Times New Roman" pitchFamily="18" charset="0"/>
                <a:cs typeface="Times New Roman" pitchFamily="18" charset="0"/>
              </a:rPr>
              <a:t>phép </a:t>
            </a:r>
            <a:r>
              <a:rPr lang="vi-VN" i="1" dirty="0" smtClean="0">
                <a:latin typeface="Times New Roman" pitchFamily="18" charset="0"/>
                <a:cs typeface="Times New Roman" pitchFamily="18" charset="0"/>
              </a:rPr>
              <a:t>nhập tối </a:t>
            </a:r>
            <a:r>
              <a:rPr lang="vi-VN" i="1" dirty="0">
                <a:latin typeface="Times New Roman" pitchFamily="18" charset="0"/>
                <a:cs typeface="Times New Roman" pitchFamily="18" charset="0"/>
              </a:rPr>
              <a:t>đa 5 </a:t>
            </a:r>
            <a:r>
              <a:rPr lang="vi-VN" i="1" dirty="0" smtClean="0">
                <a:latin typeface="Times New Roman" pitchFamily="18" charset="0"/>
                <a:cs typeface="Times New Roman" pitchFamily="18" charset="0"/>
              </a:rPr>
              <a:t>ngườ</a:t>
            </a:r>
            <a:r>
              <a:rPr lang="en-US" i="1" dirty="0" smtClean="0">
                <a:latin typeface="Times New Roman" pitchFamily="18" charset="0"/>
                <a:cs typeface="Times New Roman" pitchFamily="18" charset="0"/>
              </a:rPr>
              <a:t>i</a:t>
            </a:r>
            <a:r>
              <a:rPr lang="en-US" dirty="0" smtClean="0">
                <a:latin typeface="Times New Roman" pitchFamily="18" charset="0"/>
                <a:cs typeface="Times New Roman" pitchFamily="18" charset="0"/>
              </a:rPr>
              <a:t>.</a:t>
            </a:r>
            <a:endParaRPr lang="vi-VN" dirty="0">
              <a:latin typeface="Times New Roman" pitchFamily="18" charset="0"/>
              <a:cs typeface="Times New Roman" pitchFamily="18" charset="0"/>
            </a:endParaRPr>
          </a:p>
        </p:txBody>
      </p:sp>
      <p:sp>
        <p:nvSpPr>
          <p:cNvPr id="3" name="Rectangle 2"/>
          <p:cNvSpPr/>
          <p:nvPr/>
        </p:nvSpPr>
        <p:spPr>
          <a:xfrm>
            <a:off x="3124200" y="438150"/>
            <a:ext cx="2924198" cy="461665"/>
          </a:xfrm>
          <a:prstGeom prst="rect">
            <a:avLst/>
          </a:prstGeom>
        </p:spPr>
        <p:txBody>
          <a:bodyPr wrap="none">
            <a:spAutoFit/>
          </a:bodyPr>
          <a:lstStyle/>
          <a:p>
            <a:r>
              <a:rPr lang="vi-VN" sz="2400" b="1" i="1" dirty="0" smtClean="0">
                <a:latin typeface="Times New Roman" pitchFamily="18" charset="0"/>
                <a:cs typeface="Times New Roman" pitchFamily="18" charset="0"/>
              </a:rPr>
              <a:t>Thêm người đại diện</a:t>
            </a:r>
            <a:endParaRPr lang="en-US" sz="2400" b="1" i="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83239" y="2809875"/>
            <a:ext cx="7326313" cy="676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19850" y="1352550"/>
            <a:ext cx="1962150"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724969" y="3638550"/>
            <a:ext cx="7484583" cy="646331"/>
          </a:xfrm>
          <a:prstGeom prst="rect">
            <a:avLst/>
          </a:prstGeom>
        </p:spPr>
        <p:txBody>
          <a:bodyPr wrap="square">
            <a:spAutoFit/>
          </a:bodyPr>
          <a:lstStyle/>
          <a:p>
            <a:r>
              <a:rPr lang="vi-VN" dirty="0" smtClean="0">
                <a:latin typeface="Times New Roman" pitchFamily="18" charset="0"/>
                <a:cs typeface="Times New Roman" pitchFamily="18" charset="0"/>
              </a:rPr>
              <a:t>Người </a:t>
            </a:r>
            <a:r>
              <a:rPr lang="vi-VN" dirty="0">
                <a:latin typeface="Times New Roman" pitchFamily="18" charset="0"/>
                <a:cs typeface="Times New Roman" pitchFamily="18" charset="0"/>
              </a:rPr>
              <a:t>dùng </a:t>
            </a:r>
            <a:r>
              <a:rPr lang="vi-VN" dirty="0" smtClean="0">
                <a:latin typeface="Times New Roman" pitchFamily="18" charset="0"/>
                <a:cs typeface="Times New Roman" pitchFamily="18" charset="0"/>
              </a:rPr>
              <a:t>nhập đầy đủ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thông </a:t>
            </a:r>
            <a:r>
              <a:rPr lang="vi-VN" dirty="0">
                <a:latin typeface="Times New Roman" pitchFamily="18" charset="0"/>
                <a:cs typeface="Times New Roman" pitchFamily="18" charset="0"/>
              </a:rPr>
              <a:t>tin </a:t>
            </a:r>
            <a:r>
              <a:rPr lang="vi-VN" dirty="0" smtClean="0">
                <a:latin typeface="Times New Roman" pitchFamily="18" charset="0"/>
                <a:cs typeface="Times New Roman" pitchFamily="18" charset="0"/>
              </a:rPr>
              <a:t>của người đại diện tiếp</a:t>
            </a:r>
            <a:r>
              <a:rPr lang="vi-VN" dirty="0">
                <a:latin typeface="Times New Roman" pitchFamily="18" charset="0"/>
                <a:cs typeface="Times New Roman" pitchFamily="18" charset="0"/>
              </a:rPr>
              <a:t>. </a:t>
            </a:r>
            <a:r>
              <a:rPr lang="vi-VN" dirty="0" smtClean="0">
                <a:latin typeface="Times New Roman" pitchFamily="18" charset="0"/>
                <a:cs typeface="Times New Roman" pitchFamily="18" charset="0"/>
              </a:rPr>
              <a:t>Nếu người </a:t>
            </a:r>
            <a:r>
              <a:rPr lang="vi-VN" dirty="0">
                <a:latin typeface="Times New Roman" pitchFamily="18" charset="0"/>
                <a:cs typeface="Times New Roman" pitchFamily="18" charset="0"/>
              </a:rPr>
              <a:t>dùng </a:t>
            </a:r>
            <a:r>
              <a:rPr lang="vi-VN" dirty="0" smtClean="0">
                <a:latin typeface="Times New Roman" pitchFamily="18" charset="0"/>
                <a:cs typeface="Times New Roman" pitchFamily="18" charset="0"/>
              </a:rPr>
              <a:t>muốn </a:t>
            </a:r>
            <a:r>
              <a:rPr lang="vi-VN" dirty="0">
                <a:latin typeface="Times New Roman" pitchFamily="18" charset="0"/>
                <a:cs typeface="Times New Roman" pitchFamily="18" charset="0"/>
              </a:rPr>
              <a:t>xóa </a:t>
            </a:r>
            <a:r>
              <a:rPr lang="vi-VN" dirty="0" smtClean="0">
                <a:latin typeface="Times New Roman" pitchFamily="18" charset="0"/>
                <a:cs typeface="Times New Roman" pitchFamily="18" charset="0"/>
              </a:rPr>
              <a:t>thông </a:t>
            </a:r>
            <a:r>
              <a:rPr lang="vi-VN" dirty="0">
                <a:latin typeface="Times New Roman" pitchFamily="18" charset="0"/>
                <a:cs typeface="Times New Roman" pitchFamily="18" charset="0"/>
              </a:rPr>
              <a:t>tin </a:t>
            </a:r>
            <a:r>
              <a:rPr lang="vi-VN" dirty="0" smtClean="0">
                <a:latin typeface="Times New Roman" pitchFamily="18" charset="0"/>
                <a:cs typeface="Times New Roman" pitchFamily="18" charset="0"/>
              </a:rPr>
              <a:t>người đại diện </a:t>
            </a:r>
            <a:r>
              <a:rPr lang="vi-VN" dirty="0">
                <a:latin typeface="Times New Roman" pitchFamily="18" charset="0"/>
                <a:cs typeface="Times New Roman" pitchFamily="18" charset="0"/>
              </a:rPr>
              <a:t>thì </a:t>
            </a:r>
            <a:r>
              <a:rPr lang="vi-VN" dirty="0" smtClean="0">
                <a:latin typeface="Times New Roman" pitchFamily="18" charset="0"/>
                <a:cs typeface="Times New Roman" pitchFamily="18" charset="0"/>
              </a:rPr>
              <a:t>chọn chức năng</a:t>
            </a:r>
            <a:endParaRPr lang="vi-VN" dirty="0">
              <a:latin typeface="Times New Roman" pitchFamily="18" charset="0"/>
              <a:cs typeface="Times New Roman" pitchFamily="18" charset="0"/>
            </a:endParaRP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606901" y="4004594"/>
            <a:ext cx="1811778" cy="3871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3114538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838200" y="895350"/>
            <a:ext cx="7696201" cy="3733800"/>
          </a:xfrm>
        </p:spPr>
        <p:txBody>
          <a:bodyPr/>
          <a:lstStyle/>
          <a:p>
            <a:pPr lvl="0" algn="l"/>
            <a:r>
              <a:rPr lang="vi-VN" sz="2000" dirty="0" smtClean="0">
                <a:solidFill>
                  <a:schemeClr val="tx1"/>
                </a:solidFill>
                <a:latin typeface="Times New Roman" pitchFamily="18" charset="0"/>
                <a:cs typeface="Times New Roman" pitchFamily="18" charset="0"/>
              </a:rPr>
              <a:t>Khi người dùng nhập thông tin chủ đơn, người dùng thực hiện kiểm tra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đơn thư để xác</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định xem vụ việc đang KNTC, KNPA là vụ việc mới hay cũ. Người dùng bấm chọn</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để thực hiện kiểm tra thông tin đơn trên hệ </a:t>
            </a:r>
            <a:endParaRPr lang="en-US" sz="2000" dirty="0" smtClean="0">
              <a:solidFill>
                <a:schemeClr val="tx1"/>
              </a:solidFill>
              <a:latin typeface="Times New Roman" pitchFamily="18" charset="0"/>
              <a:cs typeface="Times New Roman" pitchFamily="18" charset="0"/>
            </a:endParaRPr>
          </a:p>
          <a:p>
            <a:pPr lvl="0" algn="l"/>
            <a:r>
              <a:rPr lang="vi-VN" sz="2000" dirty="0" smtClean="0">
                <a:solidFill>
                  <a:schemeClr val="tx1"/>
                </a:solidFill>
                <a:latin typeface="Times New Roman" pitchFamily="18" charset="0"/>
                <a:cs typeface="Times New Roman" pitchFamily="18" charset="0"/>
              </a:rPr>
              <a:t>thống. Hệ thống tìm kiếm các</a:t>
            </a:r>
            <a:r>
              <a:rPr lang="en-US" sz="2000" dirty="0" smtClean="0">
                <a:solidFill>
                  <a:schemeClr val="tx1"/>
                </a:solidFill>
                <a:latin typeface="Times New Roman" pitchFamily="18" charset="0"/>
                <a:cs typeface="Times New Roman" pitchFamily="18" charset="0"/>
              </a:rPr>
              <a:t> </a:t>
            </a:r>
            <a:r>
              <a:rPr lang="vi-VN" sz="2000" dirty="0" smtClean="0">
                <a:solidFill>
                  <a:schemeClr val="tx1"/>
                </a:solidFill>
                <a:latin typeface="Times New Roman" pitchFamily="18" charset="0"/>
                <a:cs typeface="Times New Roman" pitchFamily="18" charset="0"/>
              </a:rPr>
              <a:t>đơn thư có thông tin được người dùng nhập theo các nội dung sau:</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Họ và tên: </a:t>
            </a:r>
            <a:r>
              <a:rPr lang="vi-VN" sz="2000" dirty="0" smtClean="0">
                <a:solidFill>
                  <a:schemeClr val="tx1"/>
                </a:solidFill>
                <a:latin typeface="Times New Roman" pitchFamily="18" charset="0"/>
                <a:cs typeface="Times New Roman" pitchFamily="18" charset="0"/>
              </a:rPr>
              <a:t>Họ và tên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Địa chỉ: </a:t>
            </a:r>
            <a:r>
              <a:rPr lang="vi-VN" sz="2000" dirty="0" smtClean="0">
                <a:solidFill>
                  <a:schemeClr val="tx1"/>
                </a:solidFill>
                <a:latin typeface="Times New Roman" pitchFamily="18" charset="0"/>
                <a:cs typeface="Times New Roman" pitchFamily="18" charset="0"/>
              </a:rPr>
              <a:t>Địa chỉ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Chứng minh thư: </a:t>
            </a:r>
            <a:r>
              <a:rPr lang="vi-VN" sz="2000" dirty="0" smtClean="0">
                <a:solidFill>
                  <a:schemeClr val="tx1"/>
                </a:solidFill>
                <a:latin typeface="Times New Roman" pitchFamily="18" charset="0"/>
                <a:cs typeface="Times New Roman" pitchFamily="18" charset="0"/>
              </a:rPr>
              <a:t>Chứng minh thư hoặc thẻ căn cước công dân của chủ đơn</a:t>
            </a:r>
            <a:br>
              <a:rPr lang="vi-VN" sz="2000" dirty="0" smtClean="0">
                <a:solidFill>
                  <a:schemeClr val="tx1"/>
                </a:solidFill>
                <a:latin typeface="Times New Roman" pitchFamily="18" charset="0"/>
                <a:cs typeface="Times New Roman" pitchFamily="18" charset="0"/>
              </a:rPr>
            </a:br>
            <a:r>
              <a:rPr lang="vi-VN" sz="2000" dirty="0" smtClean="0">
                <a:solidFill>
                  <a:schemeClr val="tx1"/>
                </a:solidFill>
                <a:latin typeface="Times New Roman" pitchFamily="18" charset="0"/>
                <a:cs typeface="Times New Roman" pitchFamily="18" charset="0"/>
              </a:rPr>
              <a:t>- </a:t>
            </a:r>
            <a:r>
              <a:rPr lang="vi-VN" sz="2000" i="1" dirty="0" smtClean="0">
                <a:solidFill>
                  <a:schemeClr val="tx1"/>
                </a:solidFill>
                <a:latin typeface="Times New Roman" pitchFamily="18" charset="0"/>
                <a:cs typeface="Times New Roman" pitchFamily="18" charset="0"/>
              </a:rPr>
              <a:t>Nội dung: </a:t>
            </a:r>
            <a:r>
              <a:rPr lang="vi-VN" sz="2000" dirty="0" smtClean="0">
                <a:solidFill>
                  <a:schemeClr val="tx1"/>
                </a:solidFill>
                <a:latin typeface="Times New Roman" pitchFamily="18" charset="0"/>
                <a:cs typeface="Times New Roman" pitchFamily="18" charset="0"/>
              </a:rPr>
              <a:t>Nội dung đơn thư </a:t>
            </a:r>
            <a:endParaRPr lang="en-US" altLang="ko-KR" sz="2000" dirty="0">
              <a:solidFill>
                <a:schemeClr val="tx1"/>
              </a:solidFill>
              <a:latin typeface="Times New Roman" pitchFamily="18" charset="0"/>
              <a:cs typeface="Times New Roman" pitchFamily="18" charset="0"/>
            </a:endParaRPr>
          </a:p>
        </p:txBody>
      </p:sp>
      <p:sp>
        <p:nvSpPr>
          <p:cNvPr id="6" name="Rectangle 5"/>
          <p:cNvSpPr/>
          <p:nvPr/>
        </p:nvSpPr>
        <p:spPr>
          <a:xfrm>
            <a:off x="2971800" y="438150"/>
            <a:ext cx="2819401" cy="502061"/>
          </a:xfrm>
          <a:prstGeom prst="rect">
            <a:avLst/>
          </a:prstGeom>
        </p:spPr>
        <p:txBody>
          <a:bodyPr wrap="square">
            <a:spAutoFit/>
          </a:bodyPr>
          <a:lstStyle/>
          <a:p>
            <a:r>
              <a:rPr lang="vi-VN" sz="2600" b="1" i="1" dirty="0" smtClean="0">
                <a:latin typeface="Times New Roman" pitchFamily="18" charset="0"/>
                <a:cs typeface="Times New Roman" pitchFamily="18" charset="0"/>
              </a:rPr>
              <a:t>Kiểm tra đơn thư</a:t>
            </a:r>
            <a:endParaRPr lang="en-US" sz="2600" dirty="0"/>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838200" y="971550"/>
            <a:ext cx="7391401" cy="3505200"/>
          </a:xfrm>
        </p:spPr>
        <p:txBody>
          <a:bodyPr/>
          <a:lstStyle/>
          <a:p>
            <a:pPr lvl="0" algn="just">
              <a:buFontTx/>
              <a:buChar char="-"/>
            </a:pPr>
            <a:r>
              <a:rPr lang="vi-VN" sz="2200" dirty="0" smtClean="0">
                <a:solidFill>
                  <a:schemeClr val="tx1"/>
                </a:solidFill>
                <a:latin typeface="Times New Roman" pitchFamily="18" charset="0"/>
                <a:cs typeface="Times New Roman" pitchFamily="18" charset="0"/>
              </a:rPr>
              <a:t>Trường hợp đơn thư là một vụ việc. Người dùng bấm </a:t>
            </a:r>
            <a:r>
              <a:rPr lang="en-US" sz="2200" dirty="0" smtClean="0">
                <a:solidFill>
                  <a:schemeClr val="tx1"/>
                </a:solidFill>
                <a:latin typeface="Times New Roman" pitchFamily="18" charset="0"/>
                <a:cs typeface="Times New Roman" pitchFamily="18" charset="0"/>
              </a:rPr>
              <a:t>“</a:t>
            </a:r>
            <a:r>
              <a:rPr lang="en-US" sz="2200" b="1" dirty="0" err="1" smtClean="0">
                <a:solidFill>
                  <a:schemeClr val="tx1"/>
                </a:solidFill>
                <a:latin typeface="Times New Roman" pitchFamily="18" charset="0"/>
                <a:cs typeface="Times New Roman" pitchFamily="18" charset="0"/>
              </a:rPr>
              <a:t>Gắn</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vụ</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việc</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hệ thống gắn đơn</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thư thành một vụ việc và lấy toàn bộ </a:t>
            </a:r>
            <a:endParaRPr lang="en-US" sz="2200" dirty="0" smtClean="0">
              <a:solidFill>
                <a:schemeClr val="tx1"/>
              </a:solidFill>
              <a:latin typeface="Times New Roman" pitchFamily="18" charset="0"/>
              <a:cs typeface="Times New Roman" pitchFamily="18" charset="0"/>
            </a:endParaRPr>
          </a:p>
          <a:p>
            <a:pPr lvl="0" algn="just"/>
            <a:r>
              <a:rPr lang="vi-VN" sz="2200" dirty="0" smtClean="0">
                <a:solidFill>
                  <a:schemeClr val="tx1"/>
                </a:solidFill>
                <a:latin typeface="Times New Roman" pitchFamily="18" charset="0"/>
                <a:cs typeface="Times New Roman" pitchFamily="18" charset="0"/>
              </a:rPr>
              <a:t>thông tin đã được nhập của cơ quan/đơn vị xử lý</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trước.</a:t>
            </a:r>
            <a:br>
              <a:rPr lang="vi-VN" sz="2200" dirty="0" smtClean="0">
                <a:solidFill>
                  <a:schemeClr val="tx1"/>
                </a:solidFill>
                <a:latin typeface="Times New Roman" pitchFamily="18" charset="0"/>
                <a:cs typeface="Times New Roman" pitchFamily="18" charset="0"/>
              </a:rPr>
            </a:br>
            <a:endParaRPr lang="en-US" sz="2200" dirty="0" smtClean="0">
              <a:solidFill>
                <a:schemeClr val="tx1"/>
              </a:solidFill>
              <a:latin typeface="Times New Roman" pitchFamily="18" charset="0"/>
              <a:cs typeface="Times New Roman" pitchFamily="18" charset="0"/>
            </a:endParaRPr>
          </a:p>
          <a:p>
            <a:pPr lvl="0" algn="just"/>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Trong trường hợp người dùng xác định không phải đơn trùng, </a:t>
            </a:r>
            <a:endParaRPr lang="en-US" sz="2200" dirty="0" smtClean="0">
              <a:solidFill>
                <a:schemeClr val="tx1"/>
              </a:solidFill>
              <a:latin typeface="Times New Roman" pitchFamily="18" charset="0"/>
              <a:cs typeface="Times New Roman" pitchFamily="18" charset="0"/>
            </a:endParaRPr>
          </a:p>
          <a:p>
            <a:pPr lvl="0" algn="l"/>
            <a:r>
              <a:rPr lang="vi-VN" sz="2200" dirty="0" smtClean="0">
                <a:solidFill>
                  <a:schemeClr val="tx1"/>
                </a:solidFill>
                <a:latin typeface="Times New Roman" pitchFamily="18" charset="0"/>
                <a:cs typeface="Times New Roman" pitchFamily="18" charset="0"/>
              </a:rPr>
              <a:t>cũng không phải là một</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vụ việc. Người dùng bấm </a:t>
            </a:r>
            <a:r>
              <a:rPr lang="en-US" sz="2200" dirty="0" smtClean="0">
                <a:solidFill>
                  <a:schemeClr val="tx1"/>
                </a:solidFill>
                <a:latin typeface="Times New Roman" pitchFamily="18" charset="0"/>
                <a:cs typeface="Times New Roman" pitchFamily="18" charset="0"/>
              </a:rPr>
              <a:t>“</a:t>
            </a:r>
            <a:r>
              <a:rPr lang="en-US" sz="2200" b="1" dirty="0" err="1" smtClean="0">
                <a:solidFill>
                  <a:schemeClr val="tx1"/>
                </a:solidFill>
                <a:latin typeface="Times New Roman" pitchFamily="18" charset="0"/>
                <a:cs typeface="Times New Roman" pitchFamily="18" charset="0"/>
              </a:rPr>
              <a:t>Lấy</a:t>
            </a:r>
            <a:r>
              <a:rPr lang="en-US" sz="2200" b="1" dirty="0" smtClean="0">
                <a:solidFill>
                  <a:schemeClr val="tx1"/>
                </a:solidFill>
                <a:latin typeface="Times New Roman" pitchFamily="18" charset="0"/>
                <a:cs typeface="Times New Roman" pitchFamily="18" charset="0"/>
              </a:rPr>
              <a:t> </a:t>
            </a:r>
            <a:r>
              <a:rPr lang="en-US" sz="2200" b="1" dirty="0" err="1" smtClean="0">
                <a:solidFill>
                  <a:schemeClr val="tx1"/>
                </a:solidFill>
                <a:latin typeface="Times New Roman" pitchFamily="18" charset="0"/>
                <a:cs typeface="Times New Roman" pitchFamily="18" charset="0"/>
              </a:rPr>
              <a:t>thông</a:t>
            </a:r>
            <a:r>
              <a:rPr lang="en-US" sz="2200" b="1" dirty="0" smtClean="0">
                <a:solidFill>
                  <a:schemeClr val="tx1"/>
                </a:solidFill>
                <a:latin typeface="Times New Roman" pitchFamily="18" charset="0"/>
                <a:cs typeface="Times New Roman" pitchFamily="18" charset="0"/>
              </a:rPr>
              <a:t> </a:t>
            </a:r>
          </a:p>
          <a:p>
            <a:pPr lvl="0" algn="l"/>
            <a:r>
              <a:rPr lang="en-US" sz="2200" b="1" dirty="0" smtClean="0">
                <a:solidFill>
                  <a:schemeClr val="tx1"/>
                </a:solidFill>
                <a:latin typeface="Times New Roman" pitchFamily="18" charset="0"/>
                <a:cs typeface="Times New Roman" pitchFamily="18" charset="0"/>
              </a:rPr>
              <a:t>tin </a:t>
            </a:r>
            <a:r>
              <a:rPr lang="en-US" sz="2200" b="1" dirty="0" err="1" smtClean="0">
                <a:solidFill>
                  <a:schemeClr val="tx1"/>
                </a:solidFill>
                <a:latin typeface="Times New Roman" pitchFamily="18" charset="0"/>
                <a:cs typeface="Times New Roman" pitchFamily="18" charset="0"/>
              </a:rPr>
              <a:t>đơn</a:t>
            </a:r>
            <a:r>
              <a:rPr lang="en-US" sz="2200" dirty="0" smtClean="0">
                <a:solidFill>
                  <a:schemeClr val="tx1"/>
                </a:solidFill>
                <a:latin typeface="Times New Roman" pitchFamily="18" charset="0"/>
                <a:cs typeface="Times New Roman" pitchFamily="18" charset="0"/>
              </a:rPr>
              <a:t>” , </a:t>
            </a:r>
            <a:r>
              <a:rPr lang="vi-VN" sz="2200" dirty="0" smtClean="0">
                <a:solidFill>
                  <a:schemeClr val="tx1"/>
                </a:solidFill>
                <a:latin typeface="Times New Roman" pitchFamily="18" charset="0"/>
                <a:cs typeface="Times New Roman" pitchFamily="18" charset="0"/>
              </a:rPr>
              <a:t>thao tác này chỉ đơn giản là để thấy thông</a:t>
            </a:r>
            <a:r>
              <a:rPr lang="en-US" sz="2200" dirty="0" smtClean="0">
                <a:solidFill>
                  <a:schemeClr val="tx1"/>
                </a:solidFill>
                <a:latin typeface="Times New Roman" pitchFamily="18" charset="0"/>
                <a:cs typeface="Times New Roman" pitchFamily="18" charset="0"/>
              </a:rPr>
              <a:t> </a:t>
            </a:r>
            <a:r>
              <a:rPr lang="vi-VN" sz="2200" dirty="0" smtClean="0">
                <a:solidFill>
                  <a:schemeClr val="tx1"/>
                </a:solidFill>
                <a:latin typeface="Times New Roman" pitchFamily="18" charset="0"/>
                <a:cs typeface="Times New Roman" pitchFamily="18" charset="0"/>
              </a:rPr>
              <a:t>tin đơn lần trước đã được nhập vào hệ thống </a:t>
            </a:r>
            <a:r>
              <a:rPr lang="vi-VN" sz="2200" i="1" dirty="0" smtClean="0">
                <a:solidFill>
                  <a:schemeClr val="tx1"/>
                </a:solidFill>
                <a:latin typeface="Times New Roman" pitchFamily="18" charset="0"/>
                <a:cs typeface="Times New Roman" pitchFamily="18" charset="0"/>
              </a:rPr>
              <a:t>(giúp người dùng không phải nhập lại các</a:t>
            </a:r>
            <a:r>
              <a:rPr lang="en-US" sz="2200" i="1" dirty="0" smtClean="0">
                <a:solidFill>
                  <a:schemeClr val="tx1"/>
                </a:solidFill>
                <a:latin typeface="Times New Roman" pitchFamily="18" charset="0"/>
                <a:cs typeface="Times New Roman" pitchFamily="18" charset="0"/>
              </a:rPr>
              <a:t> </a:t>
            </a:r>
            <a:r>
              <a:rPr lang="vi-VN" sz="2200" i="1" dirty="0" smtClean="0">
                <a:solidFill>
                  <a:schemeClr val="tx1"/>
                </a:solidFill>
                <a:latin typeface="Times New Roman" pitchFamily="18" charset="0"/>
                <a:cs typeface="Times New Roman" pitchFamily="18" charset="0"/>
              </a:rPr>
              <a:t>thông tin chủ đơn).</a:t>
            </a:r>
            <a:r>
              <a:rPr lang="vi-VN" sz="2200" dirty="0" smtClean="0">
                <a:solidFill>
                  <a:schemeClr val="tx1"/>
                </a:solidFill>
                <a:latin typeface="Times New Roman" pitchFamily="18" charset="0"/>
                <a:cs typeface="Times New Roman" pitchFamily="18" charset="0"/>
              </a:rPr>
              <a:t> </a:t>
            </a:r>
            <a:endParaRPr lang="en-US" altLang="ko-KR" sz="2200" dirty="0">
              <a:solidFill>
                <a:schemeClr val="tx1"/>
              </a:solidFill>
              <a:latin typeface="Times New Roman" pitchFamily="18" charset="0"/>
              <a:cs typeface="Times New Roman" pitchFamily="18" charset="0"/>
            </a:endParaRPr>
          </a:p>
        </p:txBody>
      </p:sp>
      <p:sp>
        <p:nvSpPr>
          <p:cNvPr id="6" name="Rectangle 5"/>
          <p:cNvSpPr/>
          <p:nvPr/>
        </p:nvSpPr>
        <p:spPr>
          <a:xfrm>
            <a:off x="2895601" y="438150"/>
            <a:ext cx="2819401" cy="502061"/>
          </a:xfrm>
          <a:prstGeom prst="rect">
            <a:avLst/>
          </a:prstGeom>
        </p:spPr>
        <p:txBody>
          <a:bodyPr wrap="square">
            <a:spAutoFit/>
          </a:bodyPr>
          <a:lstStyle/>
          <a:p>
            <a:r>
              <a:rPr lang="vi-VN" sz="2600" b="1" i="1" dirty="0" smtClean="0">
                <a:latin typeface="Times New Roman" pitchFamily="18" charset="0"/>
                <a:cs typeface="Times New Roman" pitchFamily="18" charset="0"/>
              </a:rPr>
              <a:t>Kiểm tra đơn thư</a:t>
            </a:r>
            <a:endParaRPr lang="en-US" sz="2600" dirty="0"/>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122" name="Picture 2"/>
          <p:cNvPicPr>
            <a:picLocks noChangeAspect="1" noChangeArrowheads="1"/>
          </p:cNvPicPr>
          <p:nvPr/>
        </p:nvPicPr>
        <p:blipFill>
          <a:blip r:embed="rId2"/>
          <a:srcRect/>
          <a:stretch>
            <a:fillRect/>
          </a:stretch>
        </p:blipFill>
        <p:spPr bwMode="auto">
          <a:xfrm>
            <a:off x="762001" y="209550"/>
            <a:ext cx="7086601" cy="4648088"/>
          </a:xfrm>
          <a:prstGeom prst="rect">
            <a:avLst/>
          </a:prstGeom>
          <a:noFill/>
          <a:ln w="9525">
            <a:noFill/>
            <a:miter lim="800000"/>
            <a:headEnd/>
            <a:tailEnd/>
          </a:ln>
          <a:effectLst/>
        </p:spPr>
      </p:pic>
    </p:spTree>
    <p:extLst>
      <p:ext uri="{BB962C8B-B14F-4D97-AF65-F5344CB8AC3E}">
        <p14:creationId xmlns:p14="http://schemas.microsoft.com/office/powerpoint/2010/main" xmlns="" val="282152046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590551"/>
            <a:ext cx="7620000" cy="3139321"/>
          </a:xfrm>
          <a:prstGeom prst="rect">
            <a:avLst/>
          </a:prstGeom>
        </p:spPr>
        <p:txBody>
          <a:bodyPr wrap="square">
            <a:spAutoFit/>
          </a:bodyPr>
          <a:lstStyle/>
          <a:p>
            <a:r>
              <a:rPr lang="vi-VN" sz="2200" b="1" i="1" dirty="0" smtClean="0">
                <a:latin typeface="Times New Roman" pitchFamily="18" charset="0"/>
                <a:cs typeface="Times New Roman" pitchFamily="18" charset="0"/>
              </a:rPr>
              <a:t>Nhập thông tin người bị khiếu nại, tố cáo</a:t>
            </a:r>
            <a:r>
              <a:rPr lang="en-US" sz="2200" b="1" i="1" dirty="0" smtClean="0">
                <a:latin typeface="Times New Roman" pitchFamily="18" charset="0"/>
                <a:cs typeface="Times New Roman" pitchFamily="18" charset="0"/>
              </a:rPr>
              <a:t>:</a:t>
            </a:r>
            <a:r>
              <a:rPr lang="vi-VN" sz="2200" b="1" i="1" dirty="0" smtClean="0">
                <a:latin typeface="Times New Roman" pitchFamily="18" charset="0"/>
                <a:cs typeface="Times New Roman" pitchFamily="18" charset="0"/>
              </a:rPr>
              <a:t/>
            </a:r>
            <a:br>
              <a:rPr lang="vi-VN" sz="2200" b="1" i="1" dirty="0" smtClean="0">
                <a:latin typeface="Times New Roman" pitchFamily="18" charset="0"/>
                <a:cs typeface="Times New Roman" pitchFamily="18" charset="0"/>
              </a:rPr>
            </a:br>
            <a:endParaRPr lang="en-US" sz="2200" b="1" i="1"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Trường hợp đơn của công dân có ghi rõ người bị khiếu nại, tố cáo thì người dùng sẽ</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nhập thông tin của người khiếu nại tố cáo tại phần nhập thông tin đơn (</a:t>
            </a:r>
            <a:r>
              <a:rPr lang="vi-VN" sz="2200" i="1" dirty="0" smtClean="0">
                <a:latin typeface="Times New Roman" pitchFamily="18" charset="0"/>
                <a:cs typeface="Times New Roman" pitchFamily="18" charset="0"/>
              </a:rPr>
              <a:t>nếu không có</a:t>
            </a:r>
            <a:r>
              <a:rPr lang="en-US" sz="2200" i="1" dirty="0" smtClean="0">
                <a:latin typeface="Times New Roman" pitchFamily="18" charset="0"/>
                <a:cs typeface="Times New Roman" pitchFamily="18" charset="0"/>
              </a:rPr>
              <a:t> </a:t>
            </a:r>
            <a:r>
              <a:rPr lang="vi-VN" sz="2200" i="1" dirty="0" smtClean="0">
                <a:latin typeface="Times New Roman" pitchFamily="18" charset="0"/>
                <a:cs typeface="Times New Roman" pitchFamily="18" charset="0"/>
              </a:rPr>
              <a:t>thông tin người bị KN, TC </a:t>
            </a:r>
            <a:endParaRPr lang="en-US" sz="2200" i="1" dirty="0" smtClean="0">
              <a:latin typeface="Times New Roman" pitchFamily="18" charset="0"/>
              <a:cs typeface="Times New Roman" pitchFamily="18" charset="0"/>
            </a:endParaRPr>
          </a:p>
          <a:p>
            <a:r>
              <a:rPr lang="vi-VN" sz="2200" i="1" dirty="0" smtClean="0">
                <a:latin typeface="Times New Roman" pitchFamily="18" charset="0"/>
                <a:cs typeface="Times New Roman" pitchFamily="18" charset="0"/>
              </a:rPr>
              <a:t>thì bỏ qua trường này</a:t>
            </a:r>
            <a:r>
              <a:rPr lang="vi-VN" sz="2200" dirty="0" smtClean="0">
                <a:latin typeface="Times New Roman" pitchFamily="18" charset="0"/>
                <a:cs typeface="Times New Roman" pitchFamily="18" charset="0"/>
              </a:rPr>
              <a:t>). </a:t>
            </a:r>
            <a:endParaRPr lang="en-US" sz="2200" dirty="0" smtClean="0">
              <a:latin typeface="Times New Roman" pitchFamily="18" charset="0"/>
              <a:cs typeface="Times New Roman" pitchFamily="18" charset="0"/>
            </a:endParaRPr>
          </a:p>
          <a:p>
            <a:r>
              <a:rPr lang="en-US" sz="2200" dirty="0" err="1" smtClean="0">
                <a:latin typeface="Times New Roman" pitchFamily="18" charset="0"/>
                <a:cs typeface="Times New Roman" pitchFamily="18" charset="0"/>
              </a:rPr>
              <a:t>Người</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dùng</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bấm</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chọn</a:t>
            </a:r>
            <a:r>
              <a:rPr lang="en-US" sz="2200" dirty="0" smtClean="0">
                <a:latin typeface="Times New Roman" pitchFamily="18" charset="0"/>
                <a:cs typeface="Times New Roman" pitchFamily="18" charset="0"/>
              </a:rPr>
              <a:t> ô “</a:t>
            </a:r>
            <a:r>
              <a:rPr lang="en-US" sz="2200" b="1" dirty="0" err="1" smtClean="0">
                <a:latin typeface="Times New Roman" pitchFamily="18" charset="0"/>
                <a:cs typeface="Times New Roman" pitchFamily="18" charset="0"/>
              </a:rPr>
              <a:t>Bổ</a:t>
            </a:r>
            <a:r>
              <a:rPr lang="en-US" sz="2200" b="1" dirty="0" smtClean="0">
                <a:latin typeface="Times New Roman" pitchFamily="18" charset="0"/>
                <a:cs typeface="Times New Roman" pitchFamily="18" charset="0"/>
              </a:rPr>
              <a:t> sung </a:t>
            </a:r>
            <a:r>
              <a:rPr lang="en-US" sz="2200" b="1" dirty="0" err="1" smtClean="0">
                <a:latin typeface="Times New Roman" pitchFamily="18" charset="0"/>
                <a:cs typeface="Times New Roman" pitchFamily="18" charset="0"/>
              </a:rPr>
              <a:t>thông</a:t>
            </a:r>
            <a:r>
              <a:rPr lang="en-US" sz="2200" b="1" dirty="0" smtClean="0">
                <a:latin typeface="Times New Roman" pitchFamily="18" charset="0"/>
                <a:cs typeface="Times New Roman" pitchFamily="18" charset="0"/>
              </a:rPr>
              <a:t> tin </a:t>
            </a:r>
            <a:r>
              <a:rPr lang="en-US" sz="2200" b="1" dirty="0" err="1" smtClean="0">
                <a:latin typeface="Times New Roman" pitchFamily="18" charset="0"/>
                <a:cs typeface="Times New Roman" pitchFamily="18" charset="0"/>
              </a:rPr>
              <a:t>người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bị</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khiếu</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nại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tố</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cáo</a:t>
            </a:r>
            <a:r>
              <a:rPr lang="en-US" sz="2200" dirty="0" smtClean="0">
                <a:latin typeface="Times New Roman" pitchFamily="18" charset="0"/>
                <a:cs typeface="Times New Roman" pitchFamily="18" charset="0"/>
              </a:rPr>
              <a:t>”</a:t>
            </a:r>
            <a:r>
              <a:rPr lang="vi-VN" sz="2200" dirty="0" smtClean="0">
                <a:latin typeface="Times New Roman" pitchFamily="18" charset="0"/>
                <a:cs typeface="Times New Roman" pitchFamily="18" charset="0"/>
              </a:rPr>
              <a:t/>
            </a:r>
            <a:br>
              <a:rPr lang="vi-VN" sz="2200" dirty="0" smtClean="0">
                <a:latin typeface="Times New Roman" pitchFamily="18" charset="0"/>
                <a:cs typeface="Times New Roman" pitchFamily="18" charset="0"/>
              </a:rPr>
            </a:b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352801" y="971550"/>
            <a:ext cx="4991472" cy="1080120"/>
          </a:xfrm>
        </p:spPr>
        <p:txBody>
          <a:bodyPr/>
          <a:lstStyle/>
          <a:p>
            <a:pPr lvl="0"/>
            <a:r>
              <a:rPr lang="en-US" altLang="ko-KR" dirty="0" smtClean="0">
                <a:latin typeface="Times New Roman" pitchFamily="18" charset="0"/>
                <a:cs typeface="Times New Roman" pitchFamily="18" charset="0"/>
              </a:rPr>
              <a:t>HỘI NGHỊ TẬP HUẤN</a:t>
            </a:r>
            <a:endParaRPr lang="en-US" altLang="ko-KR" dirty="0">
              <a:latin typeface="Times New Roman" pitchFamily="18" charset="0"/>
              <a:cs typeface="Times New Roman" pitchFamily="18" charset="0"/>
            </a:endParaRPr>
          </a:p>
        </p:txBody>
      </p:sp>
      <p:sp>
        <p:nvSpPr>
          <p:cNvPr id="4" name="Text Placeholder 3"/>
          <p:cNvSpPr>
            <a:spLocks noGrp="1"/>
          </p:cNvSpPr>
          <p:nvPr>
            <p:ph type="body" sz="quarter" idx="11"/>
          </p:nvPr>
        </p:nvSpPr>
        <p:spPr>
          <a:xfrm>
            <a:off x="2819399" y="2343150"/>
            <a:ext cx="5905724" cy="2057400"/>
          </a:xfrm>
        </p:spPr>
        <p:txBody>
          <a:bodyPr/>
          <a:lstStyle/>
          <a:p>
            <a:pPr algn="ctr" fontAlgn="auto">
              <a:spcBef>
                <a:spcPts val="0"/>
              </a:spcBef>
              <a:spcAft>
                <a:spcPts val="0"/>
              </a:spcAft>
              <a:defRPr/>
            </a:pPr>
            <a:r>
              <a:rPr lang="en-US" altLang="ko-KR" sz="2400" b="1" dirty="0" smtClean="0">
                <a:latin typeface="Times New Roman" pitchFamily="18" charset="0"/>
                <a:cs typeface="Times New Roman" pitchFamily="18" charset="0"/>
              </a:rPr>
              <a:t>HỆ THỐNG CƠ SỞ DỮ LIỆU QUỐC GIA VỀ KHIẾU NẠI, TỐ CÁO</a:t>
            </a:r>
          </a:p>
          <a:p>
            <a:pPr algn="ctr" fontAlgn="auto">
              <a:spcBef>
                <a:spcPts val="0"/>
              </a:spcBef>
              <a:spcAft>
                <a:spcPts val="0"/>
              </a:spcAft>
              <a:defRPr/>
            </a:pPr>
            <a:endParaRPr lang="en-US" altLang="ko-KR" sz="2400" b="1" dirty="0" smtClean="0">
              <a:latin typeface="Times New Roman" pitchFamily="18" charset="0"/>
              <a:cs typeface="Times New Roman" pitchFamily="18" charset="0"/>
            </a:endParaRPr>
          </a:p>
          <a:p>
            <a:pPr algn="ctr" fontAlgn="auto">
              <a:spcBef>
                <a:spcPts val="0"/>
              </a:spcBef>
              <a:spcAft>
                <a:spcPts val="0"/>
              </a:spcAft>
              <a:defRPr/>
            </a:pPr>
            <a:r>
              <a:rPr lang="en-US" altLang="ko-KR" sz="1800" b="1" dirty="0" smtClean="0">
                <a:solidFill>
                  <a:srgbClr val="FF0000"/>
                </a:solidFill>
                <a:latin typeface="Times New Roman" pitchFamily="18" charset="0"/>
                <a:cs typeface="Times New Roman" pitchFamily="18" charset="0"/>
              </a:rPr>
              <a:t>NGHIỆP VỤ CƠ BẢN CẤP HUYỆN</a:t>
            </a:r>
            <a:endParaRPr lang="en-US" altLang="ko-KR" sz="1800" b="1" dirty="0">
              <a:solidFill>
                <a:srgbClr val="FF0000"/>
              </a:solidFill>
              <a:latin typeface="Times New Roman" pitchFamily="18" charset="0"/>
              <a:cs typeface="Times New Roman" pitchFamily="18" charset="0"/>
            </a:endParaRPr>
          </a:p>
        </p:txBody>
      </p:sp>
      <p:sp>
        <p:nvSpPr>
          <p:cNvPr id="5" name="TextBox 4"/>
          <p:cNvSpPr txBox="1"/>
          <p:nvPr/>
        </p:nvSpPr>
        <p:spPr>
          <a:xfrm>
            <a:off x="4876800" y="285750"/>
            <a:ext cx="3554289" cy="523220"/>
          </a:xfrm>
          <a:prstGeom prst="rect">
            <a:avLst/>
          </a:prstGeom>
          <a:noFill/>
        </p:spPr>
        <p:txBody>
          <a:bodyPr wrap="square" rtlCol="0">
            <a:spAutoFit/>
          </a:bodyPr>
          <a:lstStyle/>
          <a:p>
            <a:pPr algn="ctr"/>
            <a:r>
              <a:rPr lang="en-US" altLang="ko-KR" sz="1400" b="1" dirty="0" smtClean="0">
                <a:solidFill>
                  <a:schemeClr val="tx1">
                    <a:lumMod val="75000"/>
                    <a:lumOff val="25000"/>
                  </a:schemeClr>
                </a:solidFill>
                <a:latin typeface="Times New Roman" pitchFamily="18" charset="0"/>
                <a:cs typeface="Times New Roman" pitchFamily="18" charset="0"/>
              </a:rPr>
              <a:t>UBND TỈNH LONG AN</a:t>
            </a:r>
          </a:p>
          <a:p>
            <a:pPr algn="ctr"/>
            <a:r>
              <a:rPr lang="en-US" altLang="ko-KR" sz="1400" b="1" dirty="0" smtClean="0">
                <a:solidFill>
                  <a:schemeClr val="tx1">
                    <a:lumMod val="75000"/>
                    <a:lumOff val="25000"/>
                  </a:schemeClr>
                </a:solidFill>
                <a:latin typeface="Times New Roman" pitchFamily="18" charset="0"/>
                <a:cs typeface="Times New Roman" pitchFamily="18" charset="0"/>
              </a:rPr>
              <a:t>THANH TRA TỈNH – BAN NCTCD TỈNH</a:t>
            </a:r>
          </a:p>
        </p:txBody>
      </p:sp>
      <p:grpSp>
        <p:nvGrpSpPr>
          <p:cNvPr id="6" name="Group 5"/>
          <p:cNvGrpSpPr/>
          <p:nvPr/>
        </p:nvGrpSpPr>
        <p:grpSpPr>
          <a:xfrm>
            <a:off x="2362202" y="2579390"/>
            <a:ext cx="152400" cy="1668760"/>
            <a:chOff x="3424672" y="2643758"/>
            <a:chExt cx="283232" cy="1584176"/>
          </a:xfrm>
        </p:grpSpPr>
        <p:sp>
          <p:nvSpPr>
            <p:cNvPr id="7" name="Rectangle 6"/>
            <p:cNvSpPr/>
            <p:nvPr/>
          </p:nvSpPr>
          <p:spPr>
            <a:xfrm>
              <a:off x="3635896" y="2643758"/>
              <a:ext cx="72008" cy="15841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Rectangle 7"/>
            <p:cNvSpPr/>
            <p:nvPr/>
          </p:nvSpPr>
          <p:spPr>
            <a:xfrm>
              <a:off x="3565490" y="2643758"/>
              <a:ext cx="72007" cy="158417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ectangle 8"/>
            <p:cNvSpPr/>
            <p:nvPr/>
          </p:nvSpPr>
          <p:spPr>
            <a:xfrm>
              <a:off x="3495081" y="2643758"/>
              <a:ext cx="72007" cy="15841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Rectangle 9"/>
            <p:cNvSpPr/>
            <p:nvPr/>
          </p:nvSpPr>
          <p:spPr>
            <a:xfrm>
              <a:off x="3424672" y="2643758"/>
              <a:ext cx="72008" cy="15841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Tree>
    <p:extLst>
      <p:ext uri="{BB962C8B-B14F-4D97-AF65-F5344CB8AC3E}">
        <p14:creationId xmlns:p14="http://schemas.microsoft.com/office/powerpoint/2010/main" xmlns="" val="2971841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 name="Picture 2"/>
          <p:cNvPicPr>
            <a:picLocks noChangeAspect="1" noChangeArrowheads="1"/>
          </p:cNvPicPr>
          <p:nvPr/>
        </p:nvPicPr>
        <p:blipFill>
          <a:blip r:embed="rId2"/>
          <a:srcRect/>
          <a:stretch>
            <a:fillRect/>
          </a:stretch>
        </p:blipFill>
        <p:spPr bwMode="auto">
          <a:xfrm>
            <a:off x="914401" y="748056"/>
            <a:ext cx="6802437" cy="4185894"/>
          </a:xfrm>
          <a:prstGeom prst="rect">
            <a:avLst/>
          </a:prstGeom>
          <a:noFill/>
          <a:ln w="9525">
            <a:noFill/>
            <a:miter lim="800000"/>
            <a:headEnd/>
            <a:tailEnd/>
          </a:ln>
          <a:effectLst/>
        </p:spPr>
      </p:pic>
      <p:sp>
        <p:nvSpPr>
          <p:cNvPr id="4" name="Rectangle 3"/>
          <p:cNvSpPr/>
          <p:nvPr/>
        </p:nvSpPr>
        <p:spPr>
          <a:xfrm>
            <a:off x="2209802" y="190441"/>
            <a:ext cx="4114800" cy="430887"/>
          </a:xfrm>
          <a:prstGeom prst="rect">
            <a:avLst/>
          </a:prstGeom>
        </p:spPr>
        <p:txBody>
          <a:bodyPr wrap="square">
            <a:spAutoFit/>
          </a:bodyPr>
          <a:lstStyle/>
          <a:p>
            <a:r>
              <a:rPr lang="en-US" sz="2200" b="1" i="1" dirty="0" err="1" smtClean="0">
                <a:latin typeface="Times New Roman" pitchFamily="18" charset="0"/>
                <a:cs typeface="Times New Roman" pitchFamily="18" charset="0"/>
              </a:rPr>
              <a:t>Đối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tượng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bị</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khiếu</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nại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là</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cá</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nhân</a:t>
            </a:r>
            <a:endParaRPr lang="en-US" sz="2200" dirty="0"/>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4" name="Rectangle 3"/>
          <p:cNvSpPr/>
          <p:nvPr/>
        </p:nvSpPr>
        <p:spPr>
          <a:xfrm>
            <a:off x="2057402" y="342841"/>
            <a:ext cx="5638800" cy="430887"/>
          </a:xfrm>
          <a:prstGeom prst="rect">
            <a:avLst/>
          </a:prstGeom>
        </p:spPr>
        <p:txBody>
          <a:bodyPr wrap="square">
            <a:spAutoFit/>
          </a:bodyPr>
          <a:lstStyle/>
          <a:p>
            <a:r>
              <a:rPr lang="en-US" sz="2200" b="1" i="1" dirty="0" err="1" smtClean="0">
                <a:latin typeface="Times New Roman" pitchFamily="18" charset="0"/>
                <a:cs typeface="Times New Roman" pitchFamily="18" charset="0"/>
              </a:rPr>
              <a:t>Đối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tượng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bị</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khiếu</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nại</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là</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cơ</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quan</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tổ</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chức</a:t>
            </a:r>
            <a:endParaRPr lang="en-US" sz="2200" dirty="0"/>
          </a:p>
        </p:txBody>
      </p:sp>
      <p:pic>
        <p:nvPicPr>
          <p:cNvPr id="7170" name="Picture 2"/>
          <p:cNvPicPr>
            <a:picLocks noChangeAspect="1" noChangeArrowheads="1"/>
          </p:cNvPicPr>
          <p:nvPr/>
        </p:nvPicPr>
        <p:blipFill>
          <a:blip r:embed="rId2"/>
          <a:srcRect/>
          <a:stretch>
            <a:fillRect/>
          </a:stretch>
        </p:blipFill>
        <p:spPr bwMode="auto">
          <a:xfrm>
            <a:off x="762001" y="1028700"/>
            <a:ext cx="7554914" cy="367665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380999" y="895350"/>
            <a:ext cx="8229600" cy="1477328"/>
          </a:xfrm>
          <a:prstGeom prst="rect">
            <a:avLst/>
          </a:prstGeom>
        </p:spPr>
        <p:txBody>
          <a:bodyPr wrap="square">
            <a:spAutoFit/>
          </a:bodyPr>
          <a:lstStyle/>
          <a:p>
            <a:r>
              <a:rPr lang="vi-VN" dirty="0" smtClean="0">
                <a:latin typeface="Times New Roman" pitchFamily="18" charset="0"/>
                <a:cs typeface="Times New Roman" pitchFamily="18" charset="0"/>
              </a:rPr>
              <a:t>Khi công dân có đưa thông tin, tài liệu, bằng chứng bằng tệp mềm thì người dùng thực</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hiện tải tệp lên hệ thống và đính kèm với thông tin vụ việc.</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Để thực hiện thêm tài liệu, người dùng bấm chọn</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Thêm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hồ</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sơ</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đính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kèm</a:t>
            </a:r>
            <a:r>
              <a:rPr lang="en-US" dirty="0" smtClean="0">
                <a:latin typeface="Times New Roman" pitchFamily="18" charset="0"/>
                <a:cs typeface="Times New Roman" pitchFamily="18" charset="0"/>
              </a:rPr>
              <a:t>” </a:t>
            </a:r>
            <a:r>
              <a:rPr lang="vi-VN" b="1" i="1" dirty="0" smtClean="0">
                <a:latin typeface="Times New Roman" pitchFamily="18" charset="0"/>
                <a:cs typeface="Times New Roman" pitchFamily="18" charset="0"/>
              </a:rPr>
              <a:t>. </a:t>
            </a:r>
            <a:endParaRPr lang="en-US" b="1" i="1"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Hệ thống chỉ</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cho phép tải các tệp có định dạng cho phép: doc, docx, pdf, xls, xlsx, jpg, png. </a:t>
            </a:r>
            <a:endParaRPr lang="en-US" dirty="0">
              <a:latin typeface="Times New Roman" pitchFamily="18" charset="0"/>
              <a:cs typeface="Times New Roman" pitchFamily="18" charset="0"/>
            </a:endParaRPr>
          </a:p>
        </p:txBody>
      </p:sp>
      <p:sp>
        <p:nvSpPr>
          <p:cNvPr id="4" name="Rectangle 3"/>
          <p:cNvSpPr/>
          <p:nvPr/>
        </p:nvSpPr>
        <p:spPr>
          <a:xfrm>
            <a:off x="990599" y="373619"/>
            <a:ext cx="6400800" cy="400110"/>
          </a:xfrm>
          <a:prstGeom prst="rect">
            <a:avLst/>
          </a:prstGeom>
        </p:spPr>
        <p:txBody>
          <a:bodyPr wrap="square">
            <a:spAutoFit/>
          </a:bodyPr>
          <a:lstStyle/>
          <a:p>
            <a:r>
              <a:rPr lang="en-US" sz="2000" b="1" i="1" dirty="0" err="1" smtClean="0">
                <a:latin typeface="Times New Roman" pitchFamily="18" charset="0"/>
                <a:cs typeface="Times New Roman" pitchFamily="18" charset="0"/>
              </a:rPr>
              <a:t>Thêm</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thông</a:t>
            </a:r>
            <a:r>
              <a:rPr lang="en-US" sz="2000" b="1" i="1" dirty="0" smtClean="0">
                <a:latin typeface="Times New Roman" pitchFamily="18" charset="0"/>
                <a:cs typeface="Times New Roman" pitchFamily="18" charset="0"/>
              </a:rPr>
              <a:t> tin, </a:t>
            </a:r>
            <a:r>
              <a:rPr lang="en-US" sz="2000" b="1" i="1" dirty="0" err="1" smtClean="0">
                <a:latin typeface="Times New Roman" pitchFamily="18" charset="0"/>
                <a:cs typeface="Times New Roman" pitchFamily="18" charset="0"/>
              </a:rPr>
              <a:t>tài</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liệu</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bằng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chứng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liên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quan</a:t>
            </a:r>
            <a:endParaRPr lang="en-US" sz="2000" dirty="0">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a:srcRect/>
          <a:stretch>
            <a:fillRect/>
          </a:stretch>
        </p:blipFill>
        <p:spPr bwMode="auto">
          <a:xfrm>
            <a:off x="1828800" y="2343150"/>
            <a:ext cx="4267200" cy="2482909"/>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801" y="514351"/>
            <a:ext cx="4572000" cy="430887"/>
          </a:xfrm>
          <a:prstGeom prst="rect">
            <a:avLst/>
          </a:prstGeom>
        </p:spPr>
        <p:txBody>
          <a:bodyPr>
            <a:spAutoFit/>
          </a:bodyPr>
          <a:lstStyle/>
          <a:p>
            <a:r>
              <a:rPr lang="en-US" sz="2200" b="1" i="1" dirty="0" err="1" smtClean="0">
                <a:latin typeface="Times New Roman" pitchFamily="18" charset="0"/>
                <a:cs typeface="Times New Roman" pitchFamily="18" charset="0"/>
              </a:rPr>
              <a:t>Nhập</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kết</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quả</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tiếp</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công</a:t>
            </a:r>
            <a:r>
              <a:rPr lang="en-US" sz="2200" b="1" i="1" dirty="0" smtClean="0">
                <a:latin typeface="Times New Roman" pitchFamily="18" charset="0"/>
                <a:cs typeface="Times New Roman" pitchFamily="18" charset="0"/>
              </a:rPr>
              <a:t> </a:t>
            </a:r>
            <a:r>
              <a:rPr lang="en-US" sz="2200" b="1" i="1" dirty="0" err="1" smtClean="0">
                <a:latin typeface="Times New Roman" pitchFamily="18" charset="0"/>
                <a:cs typeface="Times New Roman" pitchFamily="18" charset="0"/>
              </a:rPr>
              <a:t>dân</a:t>
            </a:r>
            <a:endParaRPr lang="en-US" sz="2200" dirty="0">
              <a:latin typeface="Times New Roman" pitchFamily="18" charset="0"/>
              <a:cs typeface="Times New Roman" pitchFamily="18" charset="0"/>
            </a:endParaRPr>
          </a:p>
        </p:txBody>
      </p:sp>
      <p:sp>
        <p:nvSpPr>
          <p:cNvPr id="4" name="Rectangle 3"/>
          <p:cNvSpPr/>
          <p:nvPr/>
        </p:nvSpPr>
        <p:spPr>
          <a:xfrm>
            <a:off x="533400" y="1047750"/>
            <a:ext cx="7772400" cy="3416320"/>
          </a:xfrm>
          <a:prstGeom prst="rect">
            <a:avLst/>
          </a:prstGeom>
        </p:spPr>
        <p:txBody>
          <a:bodyPr wrap="square">
            <a:spAutoFit/>
          </a:bodyPr>
          <a:lstStyle/>
          <a:p>
            <a:r>
              <a:rPr lang="vi-VN" dirty="0" smtClean="0">
                <a:latin typeface="Times New Roman" pitchFamily="18" charset="0"/>
                <a:cs typeface="Times New Roman" pitchFamily="18" charset="0"/>
              </a:rPr>
              <a:t>Khi tiếp công dân xong, người dùng thực hiện nhập kết quả tiếp công dân trên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p</a:t>
            </a:r>
            <a:r>
              <a:rPr lang="vi-VN" dirty="0" smtClean="0">
                <a:latin typeface="Times New Roman" pitchFamily="18" charset="0"/>
                <a:cs typeface="Times New Roman" pitchFamily="18" charset="0"/>
              </a:rPr>
              <a:t>hần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mềm. Người dùng đưa ra hướng xử lý đơn thư, nội dung tiếp, tải văn bản tiế</a:t>
            </a:r>
            <a:r>
              <a:rPr lang="en-US" dirty="0" smtClean="0">
                <a:latin typeface="Times New Roman" pitchFamily="18" charset="0"/>
                <a:cs typeface="Times New Roman" pitchFamily="18" charset="0"/>
              </a:rPr>
              <a:t>p</a:t>
            </a:r>
            <a:r>
              <a:rPr lang="vi-VN" dirty="0" smtClean="0">
                <a:latin typeface="Times New Roman" pitchFamily="18" charset="0"/>
                <a:cs typeface="Times New Roman" pitchFamily="18" charset="0"/>
              </a:rPr>
              <a:t>chọn lãnh</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đạo phê duyệt và chọn quy trình xử lý đơn thư.</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Để thực hiện chức năng nhập nội dung tiếp, khi cán nhập xong đơn thư → bấm </a:t>
            </a:r>
            <a:endParaRPr lang="en-US"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lưu lại</a:t>
            </a:r>
            <a:r>
              <a:rPr lang="vi-VN" dirty="0" smtClean="0">
                <a:latin typeface="Times New Roman" pitchFamily="18" charset="0"/>
                <a:cs typeface="Times New Roman" pitchFamily="18" charset="0"/>
              </a:rPr>
              <a:t>→ hệ thống xuất hiện danh sách đơn thư chờ tiếp → bấm chọn biểu tượng</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để cập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nhật nội dung tiếp.</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Hoặc người dùng thực hiện theo các bước sau:</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1: Bấm chọn </a:t>
            </a:r>
            <a:r>
              <a:rPr lang="vi-VN" b="1" i="1" dirty="0" smtClean="0">
                <a:latin typeface="Times New Roman" pitchFamily="18" charset="0"/>
                <a:cs typeface="Times New Roman" pitchFamily="18" charset="0"/>
              </a:rPr>
              <a:t>Xử lý đơn thư</a:t>
            </a:r>
            <a:r>
              <a:rPr lang="vi-VN" i="1" dirty="0" smtClean="0">
                <a:latin typeface="Times New Roman" pitchFamily="18" charset="0"/>
                <a:cs typeface="Times New Roman" pitchFamily="18" charset="0"/>
              </a:rPr>
              <a:t/>
            </a:r>
            <a:br>
              <a:rPr lang="vi-VN" i="1"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2: Bấm chọn </a:t>
            </a:r>
            <a:r>
              <a:rPr lang="vi-VN" b="1" i="1" dirty="0" smtClean="0">
                <a:latin typeface="Times New Roman" pitchFamily="18" charset="0"/>
                <a:cs typeface="Times New Roman" pitchFamily="18" charset="0"/>
              </a:rPr>
              <a:t>Đơn thư đã tiếp nhận</a:t>
            </a:r>
            <a:r>
              <a:rPr lang="vi-VN" b="1"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838200" y="2724150"/>
            <a:ext cx="419100" cy="47625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4368156" y="666753"/>
            <a:ext cx="508645"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sp>
        <p:nvSpPr>
          <p:cNvPr id="32" name="Rectangle 31"/>
          <p:cNvSpPr/>
          <p:nvPr/>
        </p:nvSpPr>
        <p:spPr>
          <a:xfrm>
            <a:off x="609600" y="2800351"/>
            <a:ext cx="2362201" cy="1015663"/>
          </a:xfrm>
          <a:prstGeom prst="rect">
            <a:avLst/>
          </a:prstGeom>
        </p:spPr>
        <p:txBody>
          <a:bodyPr wrap="square">
            <a:spAutoFit/>
          </a:bodyPr>
          <a:lstStyle/>
          <a:p>
            <a:pPr algn="ctr"/>
            <a:r>
              <a:rPr lang="en-US" sz="3000" b="1" i="1" dirty="0" smtClean="0">
                <a:solidFill>
                  <a:srgbClr val="FF0000"/>
                </a:solidFill>
                <a:latin typeface="Times New Roman" pitchFamily="18" charset="0"/>
                <a:cs typeface="Times New Roman" pitchFamily="18" charset="0"/>
              </a:rPr>
              <a:t>HƯỚNG XỬ      LÝ  ĐƠN</a:t>
            </a:r>
          </a:p>
        </p:txBody>
      </p:sp>
      <p:grpSp>
        <p:nvGrpSpPr>
          <p:cNvPr id="31" name="Group 30"/>
          <p:cNvGrpSpPr/>
          <p:nvPr/>
        </p:nvGrpSpPr>
        <p:grpSpPr>
          <a:xfrm>
            <a:off x="3276602" y="2571751"/>
            <a:ext cx="4876802" cy="2142531"/>
            <a:chOff x="3505200" y="2647950"/>
            <a:chExt cx="4876802" cy="2142531"/>
          </a:xfrm>
        </p:grpSpPr>
        <p:grpSp>
          <p:nvGrpSpPr>
            <p:cNvPr id="40" name="Group 3"/>
            <p:cNvGrpSpPr/>
            <p:nvPr/>
          </p:nvGrpSpPr>
          <p:grpSpPr>
            <a:xfrm>
              <a:off x="6019800" y="2647951"/>
              <a:ext cx="914400" cy="2032885"/>
              <a:chOff x="4630955" y="3880561"/>
              <a:chExt cx="914400" cy="1945207"/>
            </a:xfrm>
          </p:grpSpPr>
          <p:sp>
            <p:nvSpPr>
              <p:cNvPr id="41" name="Right Triangle 40"/>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2" name="Right Triangle 41"/>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43" name="Group 6"/>
            <p:cNvGrpSpPr/>
            <p:nvPr/>
          </p:nvGrpSpPr>
          <p:grpSpPr>
            <a:xfrm rot="10800000">
              <a:off x="5029200" y="2647950"/>
              <a:ext cx="838200" cy="2032885"/>
              <a:chOff x="4630955" y="3880561"/>
              <a:chExt cx="914400" cy="1945207"/>
            </a:xfrm>
          </p:grpSpPr>
          <p:sp>
            <p:nvSpPr>
              <p:cNvPr id="44" name="Right Triangle 43"/>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Right Triangle 44"/>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46" name="TextBox 45"/>
            <p:cNvSpPr txBox="1"/>
            <p:nvPr/>
          </p:nvSpPr>
          <p:spPr>
            <a:xfrm>
              <a:off x="5486400" y="3028951"/>
              <a:ext cx="3265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5</a:t>
              </a:r>
              <a:endParaRPr lang="ko-KR" altLang="en-US" sz="3600" b="1" dirty="0">
                <a:solidFill>
                  <a:srgbClr val="FF0000"/>
                </a:solidFill>
                <a:cs typeface="Arial" pitchFamily="34" charset="0"/>
              </a:endParaRPr>
            </a:p>
          </p:txBody>
        </p:sp>
        <p:sp>
          <p:nvSpPr>
            <p:cNvPr id="47" name="TextBox 46"/>
            <p:cNvSpPr txBox="1"/>
            <p:nvPr/>
          </p:nvSpPr>
          <p:spPr>
            <a:xfrm>
              <a:off x="6096000" y="3714751"/>
              <a:ext cx="304800"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8</a:t>
              </a:r>
              <a:endParaRPr lang="ko-KR" altLang="en-US" sz="3600" b="1" dirty="0">
                <a:solidFill>
                  <a:schemeClr val="bg1"/>
                </a:solidFill>
                <a:cs typeface="Arial" pitchFamily="34" charset="0"/>
              </a:endParaRPr>
            </a:p>
          </p:txBody>
        </p:sp>
        <p:sp>
          <p:nvSpPr>
            <p:cNvPr id="48" name="TextBox 47"/>
            <p:cNvSpPr txBox="1"/>
            <p:nvPr/>
          </p:nvSpPr>
          <p:spPr>
            <a:xfrm>
              <a:off x="6019801" y="3028951"/>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7</a:t>
              </a:r>
              <a:endParaRPr lang="ko-KR" altLang="en-US" sz="3600" b="1" dirty="0">
                <a:solidFill>
                  <a:srgbClr val="FF0000"/>
                </a:solidFill>
                <a:cs typeface="Arial" pitchFamily="34" charset="0"/>
              </a:endParaRPr>
            </a:p>
          </p:txBody>
        </p:sp>
        <p:sp>
          <p:nvSpPr>
            <p:cNvPr id="49" name="TextBox 48"/>
            <p:cNvSpPr txBox="1"/>
            <p:nvPr/>
          </p:nvSpPr>
          <p:spPr>
            <a:xfrm>
              <a:off x="5486400" y="3678020"/>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6</a:t>
              </a:r>
              <a:endParaRPr lang="ko-KR" altLang="en-US" sz="3600" b="1" dirty="0">
                <a:solidFill>
                  <a:srgbClr val="FF0000"/>
                </a:solidFill>
                <a:cs typeface="Arial" pitchFamily="34" charset="0"/>
              </a:endParaRPr>
            </a:p>
          </p:txBody>
        </p:sp>
        <p:sp>
          <p:nvSpPr>
            <p:cNvPr id="50" name="Rectangle 49"/>
            <p:cNvSpPr/>
            <p:nvPr/>
          </p:nvSpPr>
          <p:spPr>
            <a:xfrm>
              <a:off x="4114800" y="2647951"/>
              <a:ext cx="1600201" cy="646331"/>
            </a:xfrm>
            <a:prstGeom prst="rect">
              <a:avLst/>
            </a:prstGeom>
          </p:spPr>
          <p:txBody>
            <a:bodyPr wrap="square">
              <a:spAutoFit/>
            </a:bodyPr>
            <a:lstStyle/>
            <a:p>
              <a:r>
                <a:rPr lang="vi-VN" b="1" i="1" dirty="0" smtClean="0"/>
                <a:t>Ra văn bản đôn đốc</a:t>
              </a:r>
              <a:r>
                <a:rPr lang="vi-VN" dirty="0" smtClean="0"/>
                <a:t> </a:t>
              </a:r>
              <a:endParaRPr lang="en-US" dirty="0"/>
            </a:p>
          </p:txBody>
        </p:sp>
        <p:sp>
          <p:nvSpPr>
            <p:cNvPr id="51" name="Rectangle 50"/>
            <p:cNvSpPr/>
            <p:nvPr/>
          </p:nvSpPr>
          <p:spPr>
            <a:xfrm>
              <a:off x="6781801" y="2647951"/>
              <a:ext cx="1524000" cy="646331"/>
            </a:xfrm>
            <a:prstGeom prst="rect">
              <a:avLst/>
            </a:prstGeom>
          </p:spPr>
          <p:txBody>
            <a:bodyPr wrap="square">
              <a:spAutoFit/>
            </a:bodyPr>
            <a:lstStyle/>
            <a:p>
              <a:r>
                <a:rPr lang="vi-VN" b="1" i="1" dirty="0" smtClean="0"/>
                <a:t>Ra văn bản thông báo</a:t>
              </a:r>
              <a:endParaRPr lang="en-US" dirty="0"/>
            </a:p>
          </p:txBody>
        </p:sp>
        <p:sp>
          <p:nvSpPr>
            <p:cNvPr id="52" name="Rectangle 51"/>
            <p:cNvSpPr/>
            <p:nvPr/>
          </p:nvSpPr>
          <p:spPr>
            <a:xfrm>
              <a:off x="3505200" y="4019551"/>
              <a:ext cx="1828800" cy="646331"/>
            </a:xfrm>
            <a:prstGeom prst="rect">
              <a:avLst/>
            </a:prstGeom>
          </p:spPr>
          <p:txBody>
            <a:bodyPr wrap="square">
              <a:spAutoFit/>
            </a:bodyPr>
            <a:lstStyle/>
            <a:p>
              <a:r>
                <a:rPr lang="en-US" b="1" i="1" dirty="0" err="1" smtClean="0"/>
                <a:t>Từ</a:t>
              </a:r>
              <a:r>
                <a:rPr lang="en-US" b="1" i="1" dirty="0" smtClean="0"/>
                <a:t> </a:t>
              </a:r>
              <a:r>
                <a:rPr lang="en-US" b="1" i="1" dirty="0" err="1" smtClean="0"/>
                <a:t>chối</a:t>
              </a:r>
              <a:r>
                <a:rPr lang="en-US" b="1" i="1" dirty="0" smtClean="0"/>
                <a:t> </a:t>
              </a:r>
              <a:r>
                <a:rPr lang="en-US" b="1" i="1" dirty="0" err="1" smtClean="0"/>
                <a:t>tiếp</a:t>
              </a:r>
              <a:r>
                <a:rPr lang="en-US" b="1" i="1" dirty="0" smtClean="0"/>
                <a:t>/</a:t>
              </a:r>
              <a:r>
                <a:rPr lang="en-US" b="1" i="1" dirty="0" err="1" smtClean="0"/>
                <a:t>từ</a:t>
              </a:r>
              <a:r>
                <a:rPr lang="en-US" b="1" i="1" dirty="0" smtClean="0"/>
                <a:t> </a:t>
              </a:r>
              <a:r>
                <a:rPr lang="en-US" b="1" i="1" dirty="0" err="1" smtClean="0"/>
                <a:t>chối</a:t>
              </a:r>
              <a:r>
                <a:rPr lang="en-US" b="1" i="1" dirty="0" smtClean="0"/>
                <a:t> </a:t>
              </a:r>
              <a:r>
                <a:rPr lang="en-US" b="1" i="1" dirty="0" err="1" smtClean="0"/>
                <a:t>thụ</a:t>
              </a:r>
              <a:r>
                <a:rPr lang="en-US" b="1" i="1" dirty="0" smtClean="0"/>
                <a:t> </a:t>
              </a:r>
              <a:r>
                <a:rPr lang="en-US" b="1" i="1" dirty="0" err="1" smtClean="0"/>
                <a:t>lý</a:t>
              </a:r>
              <a:r>
                <a:rPr lang="en-US" dirty="0" smtClean="0"/>
                <a:t> </a:t>
              </a:r>
              <a:endParaRPr lang="en-US" dirty="0"/>
            </a:p>
          </p:txBody>
        </p:sp>
        <p:sp>
          <p:nvSpPr>
            <p:cNvPr id="53" name="Rectangle 52"/>
            <p:cNvSpPr/>
            <p:nvPr/>
          </p:nvSpPr>
          <p:spPr>
            <a:xfrm>
              <a:off x="6934201" y="3867151"/>
              <a:ext cx="1447801" cy="923330"/>
            </a:xfrm>
            <a:prstGeom prst="rect">
              <a:avLst/>
            </a:prstGeom>
          </p:spPr>
          <p:txBody>
            <a:bodyPr wrap="square">
              <a:spAutoFit/>
            </a:bodyPr>
            <a:lstStyle/>
            <a:p>
              <a:r>
                <a:rPr lang="en-US" b="1" i="1" dirty="0" err="1" smtClean="0"/>
                <a:t>Thụ</a:t>
              </a:r>
              <a:r>
                <a:rPr lang="en-US" b="1" i="1" dirty="0" smtClean="0"/>
                <a:t> </a:t>
              </a:r>
              <a:r>
                <a:rPr lang="en-US" b="1" i="1" dirty="0" err="1" smtClean="0"/>
                <a:t>lý</a:t>
              </a:r>
              <a:r>
                <a:rPr lang="en-US" b="1" i="1" dirty="0" smtClean="0"/>
                <a:t> </a:t>
              </a:r>
              <a:r>
                <a:rPr lang="en-US" b="1" i="1" dirty="0" err="1" smtClean="0"/>
                <a:t>giải</a:t>
              </a:r>
              <a:r>
                <a:rPr lang="en-US" b="1" i="1" dirty="0" smtClean="0"/>
                <a:t> </a:t>
              </a:r>
              <a:r>
                <a:rPr lang="en-US" b="1" i="1" dirty="0" err="1" smtClean="0"/>
                <a:t>quyết</a:t>
              </a:r>
              <a:r>
                <a:rPr lang="en-US" dirty="0" smtClean="0"/>
                <a:t> </a:t>
              </a:r>
              <a:br>
                <a:rPr lang="en-US" dirty="0" smtClean="0"/>
              </a:br>
              <a:endParaRPr lang="en-US" dirty="0"/>
            </a:p>
          </p:txBody>
        </p:sp>
      </p:grpSp>
      <p:grpSp>
        <p:nvGrpSpPr>
          <p:cNvPr id="37" name="Group 36"/>
          <p:cNvGrpSpPr/>
          <p:nvPr/>
        </p:nvGrpSpPr>
        <p:grpSpPr>
          <a:xfrm>
            <a:off x="1752599" y="361951"/>
            <a:ext cx="5105401" cy="2032887"/>
            <a:chOff x="1752600" y="361950"/>
            <a:chExt cx="5105400" cy="2032887"/>
          </a:xfrm>
        </p:grpSpPr>
        <p:grpSp>
          <p:nvGrpSpPr>
            <p:cNvPr id="4" name="Group 3"/>
            <p:cNvGrpSpPr/>
            <p:nvPr/>
          </p:nvGrpSpPr>
          <p:grpSpPr>
            <a:xfrm>
              <a:off x="4343400" y="361952"/>
              <a:ext cx="914400" cy="20328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3276600" y="361950"/>
              <a:ext cx="910676" cy="20328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26" name="TextBox 25"/>
            <p:cNvSpPr txBox="1"/>
            <p:nvPr/>
          </p:nvSpPr>
          <p:spPr>
            <a:xfrm>
              <a:off x="3733800" y="1428752"/>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2</a:t>
              </a:r>
              <a:endParaRPr lang="ko-KR" altLang="en-US" sz="3600" b="1" dirty="0">
                <a:solidFill>
                  <a:srgbClr val="FF0000"/>
                </a:solidFill>
                <a:cs typeface="Arial" pitchFamily="34" charset="0"/>
              </a:endParaRPr>
            </a:p>
          </p:txBody>
        </p:sp>
        <p:sp>
          <p:nvSpPr>
            <p:cNvPr id="27" name="TextBox 26"/>
            <p:cNvSpPr txBox="1"/>
            <p:nvPr/>
          </p:nvSpPr>
          <p:spPr>
            <a:xfrm>
              <a:off x="4368155" y="1428752"/>
              <a:ext cx="432446"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4</a:t>
              </a:r>
              <a:endParaRPr lang="ko-KR" altLang="en-US" sz="3600" b="1" dirty="0">
                <a:solidFill>
                  <a:srgbClr val="FF0000"/>
                </a:solidFill>
                <a:cs typeface="Arial" pitchFamily="34" charset="0"/>
              </a:endParaRPr>
            </a:p>
          </p:txBody>
        </p:sp>
        <p:sp>
          <p:nvSpPr>
            <p:cNvPr id="29" name="TextBox 28"/>
            <p:cNvSpPr txBox="1"/>
            <p:nvPr/>
          </p:nvSpPr>
          <p:spPr>
            <a:xfrm>
              <a:off x="3733800" y="666752"/>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1</a:t>
              </a:r>
              <a:endParaRPr lang="ko-KR" altLang="en-US" sz="3600" b="1" dirty="0">
                <a:solidFill>
                  <a:srgbClr val="FF0000"/>
                </a:solidFill>
                <a:cs typeface="Arial" pitchFamily="34" charset="0"/>
              </a:endParaRPr>
            </a:p>
          </p:txBody>
        </p:sp>
        <p:sp>
          <p:nvSpPr>
            <p:cNvPr id="33" name="Rectangle 32"/>
            <p:cNvSpPr/>
            <p:nvPr/>
          </p:nvSpPr>
          <p:spPr>
            <a:xfrm>
              <a:off x="1752600" y="1657352"/>
              <a:ext cx="1676400" cy="369332"/>
            </a:xfrm>
            <a:prstGeom prst="rect">
              <a:avLst/>
            </a:prstGeom>
          </p:spPr>
          <p:txBody>
            <a:bodyPr wrap="square">
              <a:spAutoFit/>
            </a:bodyPr>
            <a:lstStyle/>
            <a:p>
              <a:r>
                <a:rPr lang="vi-VN" b="1" i="1" dirty="0" smtClean="0"/>
                <a:t>Chuyển đơn</a:t>
              </a:r>
              <a:r>
                <a:rPr lang="vi-VN" dirty="0" smtClean="0"/>
                <a:t> </a:t>
              </a:r>
              <a:endParaRPr lang="en-US" dirty="0"/>
            </a:p>
          </p:txBody>
        </p:sp>
        <p:sp>
          <p:nvSpPr>
            <p:cNvPr id="36" name="Rectangle 35"/>
            <p:cNvSpPr/>
            <p:nvPr/>
          </p:nvSpPr>
          <p:spPr>
            <a:xfrm>
              <a:off x="5029200" y="666752"/>
              <a:ext cx="1066800" cy="369332"/>
            </a:xfrm>
            <a:prstGeom prst="rect">
              <a:avLst/>
            </a:prstGeom>
          </p:spPr>
          <p:txBody>
            <a:bodyPr wrap="square">
              <a:spAutoFit/>
            </a:bodyPr>
            <a:lstStyle/>
            <a:p>
              <a:r>
                <a:rPr lang="vi-VN" b="1" i="1" dirty="0" smtClean="0"/>
                <a:t>Trả đơn</a:t>
              </a:r>
              <a:r>
                <a:rPr lang="vi-VN" dirty="0" smtClean="0"/>
                <a:t> </a:t>
              </a:r>
              <a:endParaRPr lang="en-US" dirty="0"/>
            </a:p>
          </p:txBody>
        </p:sp>
        <p:sp>
          <p:nvSpPr>
            <p:cNvPr id="38" name="Rectangle 37"/>
            <p:cNvSpPr/>
            <p:nvPr/>
          </p:nvSpPr>
          <p:spPr>
            <a:xfrm>
              <a:off x="1828800" y="742952"/>
              <a:ext cx="1676400" cy="369332"/>
            </a:xfrm>
            <a:prstGeom prst="rect">
              <a:avLst/>
            </a:prstGeom>
          </p:spPr>
          <p:txBody>
            <a:bodyPr wrap="square">
              <a:spAutoFit/>
            </a:bodyPr>
            <a:lstStyle/>
            <a:p>
              <a:r>
                <a:rPr lang="en-US" b="1" i="1" dirty="0" err="1" smtClean="0"/>
                <a:t>Hướng</a:t>
              </a:r>
              <a:r>
                <a:rPr lang="en-US" b="1" i="1" dirty="0" smtClean="0"/>
                <a:t> </a:t>
              </a:r>
              <a:r>
                <a:rPr lang="en-US" b="1" i="1" dirty="0" err="1" smtClean="0"/>
                <a:t>dẫn</a:t>
              </a:r>
              <a:endParaRPr lang="en-US" dirty="0"/>
            </a:p>
          </p:txBody>
        </p:sp>
        <p:sp>
          <p:nvSpPr>
            <p:cNvPr id="39" name="Rectangle 38"/>
            <p:cNvSpPr/>
            <p:nvPr/>
          </p:nvSpPr>
          <p:spPr>
            <a:xfrm>
              <a:off x="5257799" y="1352552"/>
              <a:ext cx="1600201" cy="646331"/>
            </a:xfrm>
            <a:prstGeom prst="rect">
              <a:avLst/>
            </a:prstGeom>
          </p:spPr>
          <p:txBody>
            <a:bodyPr wrap="square">
              <a:spAutoFit/>
            </a:bodyPr>
            <a:lstStyle/>
            <a:p>
              <a:r>
                <a:rPr lang="vi-VN" b="1" i="1" dirty="0" smtClean="0"/>
                <a:t>Lưu và theo dõi</a:t>
              </a:r>
              <a:r>
                <a:rPr lang="vi-VN" dirty="0" smtClean="0"/>
                <a:t> </a:t>
              </a:r>
              <a:endParaRPr lang="en-US" dirty="0"/>
            </a:p>
          </p:txBody>
        </p:sp>
        <p:sp>
          <p:nvSpPr>
            <p:cNvPr id="35" name="TextBox 34"/>
            <p:cNvSpPr txBox="1"/>
            <p:nvPr/>
          </p:nvSpPr>
          <p:spPr>
            <a:xfrm>
              <a:off x="4343400" y="666750"/>
              <a:ext cx="432446"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grpSp>
    </p:spTree>
    <p:extLst>
      <p:ext uri="{BB962C8B-B14F-4D97-AF65-F5344CB8AC3E}">
        <p14:creationId xmlns:p14="http://schemas.microsoft.com/office/powerpoint/2010/main" xmlns="" val="404075645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286001" y="361951"/>
            <a:ext cx="3429001" cy="430887"/>
          </a:xfrm>
          <a:prstGeom prst="rect">
            <a:avLst/>
          </a:prstGeom>
        </p:spPr>
        <p:txBody>
          <a:bodyPr wrap="square">
            <a:spAutoFit/>
          </a:bodyPr>
          <a:lstStyle/>
          <a:p>
            <a:r>
              <a:rPr lang="vi-VN" sz="2200" b="1" i="1" dirty="0" smtClean="0">
                <a:latin typeface="Times New Roman" pitchFamily="18" charset="0"/>
                <a:cs typeface="Times New Roman" pitchFamily="18" charset="0"/>
              </a:rPr>
              <a:t>Quy trình xử lý đơn thư </a:t>
            </a:r>
            <a:r>
              <a:rPr lang="vi-VN"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21" name="Rectangle 20"/>
          <p:cNvSpPr/>
          <p:nvPr/>
        </p:nvSpPr>
        <p:spPr>
          <a:xfrm>
            <a:off x="609600" y="971550"/>
            <a:ext cx="7924800" cy="3416320"/>
          </a:xfrm>
          <a:prstGeom prst="rect">
            <a:avLst/>
          </a:prstGeom>
        </p:spPr>
        <p:txBody>
          <a:bodyPr wrap="square">
            <a:spAutoFit/>
          </a:bodyPr>
          <a:lstStyle/>
          <a:p>
            <a:r>
              <a:rPr lang="vi-VN" b="1" i="1" dirty="0" smtClean="0">
                <a:latin typeface="Times New Roman" pitchFamily="18" charset="0"/>
                <a:cs typeface="Times New Roman" pitchFamily="18" charset="0"/>
              </a:rPr>
              <a:t/>
            </a:r>
            <a:br>
              <a:rPr lang="vi-VN" b="1" i="1" dirty="0" smtClean="0">
                <a:latin typeface="Times New Roman" pitchFamily="18" charset="0"/>
                <a:cs typeface="Times New Roman" pitchFamily="18" charset="0"/>
              </a:rPr>
            </a:br>
            <a:r>
              <a:rPr lang="en-US" b="1" i="1" dirty="0" smtClean="0">
                <a:latin typeface="Times New Roman" pitchFamily="18" charset="0"/>
                <a:cs typeface="Times New Roman" pitchFamily="18" charset="0"/>
              </a:rPr>
              <a:t>Q</a:t>
            </a:r>
            <a:r>
              <a:rPr lang="vi-VN" b="1" dirty="0" smtClean="0">
                <a:latin typeface="Times New Roman" pitchFamily="18" charset="0"/>
                <a:cs typeface="Times New Roman" pitchFamily="18" charset="0"/>
              </a:rPr>
              <a:t>uy trình 1: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Kết thúc</a:t>
            </a:r>
            <a:r>
              <a:rPr lang="vi-VN" dirty="0" smtClean="0">
                <a:latin typeface="Times New Roman" pitchFamily="18" charset="0"/>
                <a:cs typeface="Times New Roman" pitchFamily="18" charset="0"/>
              </a:rPr>
              <a:t>” → bấm chức năng “Kết thúc” để thực hiện kết thúc tiếp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dân và đơn thư không được xử lý trên phần mềm</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b="1" dirty="0" smtClean="0">
                <a:latin typeface="Times New Roman" pitchFamily="18" charset="0"/>
                <a:cs typeface="Times New Roman" pitchFamily="18" charset="0"/>
              </a:rPr>
              <a:t>Quy trình 2: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TP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TP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kết quả xử lý” để thực hiện trình kết quả xử lý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lên lãnh đạo phê duyệt được chọn.</a:t>
            </a:r>
            <a:br>
              <a:rPr lang="vi-VN"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Quy trình 3: </a:t>
            </a:r>
            <a:r>
              <a:rPr lang="en-US"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LĐ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LĐ kết quả xử lý” để thực hiện trình kết quả xử lý lên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lãnh đạo phê duyệt được chọ</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404075645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53000" y="3257550"/>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2051" name="Picture 3"/>
          <p:cNvPicPr>
            <a:picLocks noChangeAspect="1" noChangeArrowheads="1"/>
          </p:cNvPicPr>
          <p:nvPr/>
        </p:nvPicPr>
        <p:blipFill>
          <a:blip r:embed="rId2"/>
          <a:srcRect/>
          <a:stretch>
            <a:fillRect/>
          </a:stretch>
        </p:blipFill>
        <p:spPr bwMode="auto">
          <a:xfrm>
            <a:off x="1149561" y="1201302"/>
            <a:ext cx="7092949" cy="3549550"/>
          </a:xfrm>
          <a:prstGeom prst="rect">
            <a:avLst/>
          </a:prstGeom>
          <a:noFill/>
          <a:ln w="9525">
            <a:noFill/>
            <a:miter lim="800000"/>
            <a:headEnd/>
            <a:tailEnd/>
          </a:ln>
          <a:effectLst/>
        </p:spPr>
      </p:pic>
      <p:sp>
        <p:nvSpPr>
          <p:cNvPr id="6" name="Rectangle 5"/>
          <p:cNvSpPr/>
          <p:nvPr/>
        </p:nvSpPr>
        <p:spPr>
          <a:xfrm>
            <a:off x="1225760" y="465616"/>
            <a:ext cx="4572000" cy="430887"/>
          </a:xfrm>
          <a:prstGeom prst="rect">
            <a:avLst/>
          </a:prstGeom>
        </p:spPr>
        <p:txBody>
          <a:bodyPr>
            <a:spAutoFit/>
          </a:bodyPr>
          <a:lstStyle/>
          <a:p>
            <a:r>
              <a:rPr lang="en-US" sz="2200" dirty="0" smtClean="0">
                <a:latin typeface="Times New Roman" pitchFamily="18" charset="0"/>
                <a:cs typeface="Times New Roman" pitchFamily="18" charset="0"/>
              </a:rPr>
              <a:t>C</a:t>
            </a:r>
            <a:r>
              <a:rPr lang="vi-VN" sz="2200" dirty="0" smtClean="0">
                <a:latin typeface="Times New Roman" pitchFamily="18" charset="0"/>
                <a:cs typeface="Times New Roman" pitchFamily="18" charset="0"/>
              </a:rPr>
              <a:t>hức năng </a:t>
            </a:r>
            <a:r>
              <a:rPr lang="en-US" sz="2200" dirty="0" smtClean="0">
                <a:latin typeface="Times New Roman" pitchFamily="18" charset="0"/>
                <a:cs typeface="Times New Roman" pitchFamily="18" charset="0"/>
              </a:rPr>
              <a:t>“</a:t>
            </a:r>
            <a:r>
              <a:rPr lang="en-US" sz="2200" b="1" dirty="0" smtClean="0">
                <a:latin typeface="Times New Roman" pitchFamily="18" charset="0"/>
                <a:cs typeface="Times New Roman" pitchFamily="18" charset="0"/>
              </a:rPr>
              <a:t>In </a:t>
            </a:r>
            <a:r>
              <a:rPr lang="en-US" sz="2200" b="1" dirty="0" err="1" smtClean="0">
                <a:latin typeface="Times New Roman" pitchFamily="18" charset="0"/>
                <a:cs typeface="Times New Roman" pitchFamily="18" charset="0"/>
              </a:rPr>
              <a:t>văn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bản</a:t>
            </a:r>
            <a:r>
              <a:rPr lang="en-US" sz="22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2" y="532983"/>
            <a:ext cx="7772400" cy="2800767"/>
          </a:xfrm>
          <a:prstGeom prst="rect">
            <a:avLst/>
          </a:prstGeom>
        </p:spPr>
        <p:txBody>
          <a:bodyPr wrap="square">
            <a:spAutoFit/>
          </a:bodyPr>
          <a:lstStyle/>
          <a:p>
            <a:r>
              <a:rPr lang="vi-VN" sz="2200" b="1" i="1" dirty="0" smtClean="0">
                <a:latin typeface="Times New Roman" pitchFamily="18" charset="0"/>
                <a:cs typeface="Times New Roman" pitchFamily="18" charset="0"/>
              </a:rPr>
              <a:t>Chức năng lưu lại, đóng</a:t>
            </a:r>
            <a:br>
              <a:rPr lang="vi-VN" sz="2200" b="1" i="1" dirty="0" smtClean="0">
                <a:latin typeface="Times New Roman" pitchFamily="18" charset="0"/>
                <a:cs typeface="Times New Roman" pitchFamily="18" charset="0"/>
              </a:rPr>
            </a:br>
            <a:r>
              <a:rPr lang="vi-VN" sz="2200" dirty="0" smtClean="0">
                <a:latin typeface="Times New Roman" pitchFamily="18" charset="0"/>
                <a:cs typeface="Times New Roman" pitchFamily="18" charset="0"/>
              </a:rPr>
              <a:t>Khi đã thực hiện tiếp công dân xong, cán bộ đã thực hiện một trong các chức năng</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như “</a:t>
            </a:r>
            <a:r>
              <a:rPr lang="en-US" sz="2200" b="1" dirty="0" smtClean="0">
                <a:latin typeface="Times New Roman" pitchFamily="18" charset="0"/>
                <a:cs typeface="Times New Roman" pitchFamily="18" charset="0"/>
              </a:rPr>
              <a:t>K</a:t>
            </a:r>
            <a:r>
              <a:rPr lang="vi-VN" sz="2200" b="1" dirty="0" smtClean="0">
                <a:latin typeface="Times New Roman" pitchFamily="18" charset="0"/>
                <a:cs typeface="Times New Roman" pitchFamily="18" charset="0"/>
              </a:rPr>
              <a:t>ết thúc</a:t>
            </a:r>
            <a:r>
              <a:rPr lang="vi-VN" sz="2200" dirty="0" smtClean="0">
                <a:latin typeface="Times New Roman" pitchFamily="18" charset="0"/>
                <a:cs typeface="Times New Roman" pitchFamily="18" charset="0"/>
              </a:rPr>
              <a:t>”, “</a:t>
            </a:r>
            <a:r>
              <a:rPr lang="vi-VN" sz="2200" b="1" dirty="0" smtClean="0">
                <a:latin typeface="Times New Roman" pitchFamily="18" charset="0"/>
                <a:cs typeface="Times New Roman" pitchFamily="18" charset="0"/>
              </a:rPr>
              <a:t>Trình duyệt LĐ kết quả xử lý</a:t>
            </a:r>
            <a:r>
              <a:rPr lang="vi-VN" sz="2200" dirty="0" smtClean="0">
                <a:latin typeface="Times New Roman" pitchFamily="18" charset="0"/>
                <a:cs typeface="Times New Roman" pitchFamily="18" charset="0"/>
              </a:rPr>
              <a:t>”</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 “</a:t>
            </a:r>
            <a:r>
              <a:rPr lang="vi-VN" sz="2200" b="1" dirty="0" smtClean="0">
                <a:latin typeface="Times New Roman" pitchFamily="18" charset="0"/>
                <a:cs typeface="Times New Roman" pitchFamily="18" charset="0"/>
              </a:rPr>
              <a:t>Trình duyệt TP kết quả xử lý</a:t>
            </a:r>
            <a:r>
              <a:rPr lang="vi-VN" sz="2200" dirty="0" smtClean="0">
                <a:latin typeface="Times New Roman" pitchFamily="18" charset="0"/>
                <a:cs typeface="Times New Roman" pitchFamily="18" charset="0"/>
              </a:rPr>
              <a:t>” thì thực</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hiện bấm chức năng </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a:t>
            </a:r>
            <a:r>
              <a:rPr lang="vi-VN" sz="2200" b="1" dirty="0" smtClean="0">
                <a:latin typeface="Times New Roman" pitchFamily="18" charset="0"/>
                <a:cs typeface="Times New Roman" pitchFamily="18" charset="0"/>
              </a:rPr>
              <a:t>In văn bản</a:t>
            </a:r>
            <a:r>
              <a:rPr lang="vi-VN" sz="2200" dirty="0" smtClean="0">
                <a:latin typeface="Times New Roman" pitchFamily="18" charset="0"/>
                <a:cs typeface="Times New Roman" pitchFamily="18" charset="0"/>
              </a:rPr>
              <a:t>”</a:t>
            </a:r>
            <a:br>
              <a:rPr lang="vi-VN" sz="2200" dirty="0" smtClean="0">
                <a:latin typeface="Times New Roman" pitchFamily="18" charset="0"/>
                <a:cs typeface="Times New Roman" pitchFamily="18" charset="0"/>
              </a:rPr>
            </a:br>
            <a:r>
              <a:rPr lang="vi-VN" sz="2200" dirty="0" smtClean="0">
                <a:latin typeface="Times New Roman" pitchFamily="18" charset="0"/>
                <a:cs typeface="Times New Roman" pitchFamily="18" charset="0"/>
              </a:rPr>
              <a:t>Ngoài ra, người dùng bấm “</a:t>
            </a:r>
            <a:r>
              <a:rPr lang="vi-VN" sz="2200" b="1" dirty="0" smtClean="0">
                <a:latin typeface="Times New Roman" pitchFamily="18" charset="0"/>
                <a:cs typeface="Times New Roman" pitchFamily="18" charset="0"/>
              </a:rPr>
              <a:t>Lưu lại</a:t>
            </a:r>
            <a:r>
              <a:rPr lang="vi-VN" sz="2200" dirty="0" smtClean="0">
                <a:latin typeface="Times New Roman" pitchFamily="18" charset="0"/>
                <a:cs typeface="Times New Roman" pitchFamily="18" charset="0"/>
              </a:rPr>
              <a:t>” để thực hiện lưu đơn thư vào hệ thống để lần sau</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thao</a:t>
            </a:r>
            <a:r>
              <a:rPr lang="en-US" sz="2200" dirty="0" smtClean="0">
                <a:latin typeface="Times New Roman" pitchFamily="18" charset="0"/>
                <a:cs typeface="Times New Roman" pitchFamily="18" charset="0"/>
              </a:rPr>
              <a:t> </a:t>
            </a:r>
            <a:r>
              <a:rPr lang="en-US" sz="2200" dirty="0" err="1" smtClean="0">
                <a:latin typeface="Times New Roman" pitchFamily="18" charset="0"/>
                <a:cs typeface="Times New Roman" pitchFamily="18" charset="0"/>
              </a:rPr>
              <a:t>tác</a:t>
            </a:r>
            <a:r>
              <a:rPr lang="en-US" sz="2200" dirty="0" smtClean="0">
                <a:latin typeface="Times New Roman" pitchFamily="18" charset="0"/>
                <a:cs typeface="Times New Roman" pitchFamily="18" charset="0"/>
              </a:rPr>
              <a:t> </a:t>
            </a:r>
            <a:r>
              <a:rPr lang="vi-VN" sz="2200" dirty="0" smtClean="0">
                <a:latin typeface="Times New Roman" pitchFamily="18" charset="0"/>
                <a:cs typeface="Times New Roman" pitchFamily="18" charset="0"/>
              </a:rPr>
              <a:t>tiếp lại hoặc bấm “</a:t>
            </a:r>
            <a:r>
              <a:rPr lang="vi-VN" sz="2200" b="1" dirty="0" smtClean="0">
                <a:latin typeface="Times New Roman" pitchFamily="18" charset="0"/>
                <a:cs typeface="Times New Roman" pitchFamily="18" charset="0"/>
              </a:rPr>
              <a:t>Đóng</a:t>
            </a:r>
            <a:r>
              <a:rPr lang="vi-VN" sz="2200" dirty="0" smtClean="0">
                <a:latin typeface="Times New Roman" pitchFamily="18" charset="0"/>
                <a:cs typeface="Times New Roman" pitchFamily="18" charset="0"/>
              </a:rPr>
              <a:t>” để không </a:t>
            </a:r>
            <a:endParaRPr lang="en-US" sz="2200" dirty="0" smtClean="0">
              <a:latin typeface="Times New Roman" pitchFamily="18" charset="0"/>
              <a:cs typeface="Times New Roman" pitchFamily="18" charset="0"/>
            </a:endParaRPr>
          </a:p>
          <a:p>
            <a:r>
              <a:rPr lang="vi-VN" sz="2200" dirty="0" smtClean="0">
                <a:latin typeface="Times New Roman" pitchFamily="18" charset="0"/>
                <a:cs typeface="Times New Roman" pitchFamily="18" charset="0"/>
              </a:rPr>
              <a:t>thực hiện tiếp công dân.</a:t>
            </a:r>
            <a:endParaRPr lang="en-US" sz="2200" dirty="0" smtClean="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1066801" y="3562350"/>
            <a:ext cx="7168937" cy="6096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pPr lvl="0"/>
            <a:r>
              <a:rPr lang="en-US" altLang="ko-KR" sz="3000" b="1" dirty="0" err="1" smtClean="0">
                <a:latin typeface="Times New Roman" pitchFamily="18" charset="0"/>
                <a:cs typeface="Times New Roman" pitchFamily="18" charset="0"/>
              </a:rPr>
              <a:t>Sổ</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Tiếp</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công</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dân</a:t>
            </a:r>
            <a:endParaRPr lang="en-US" altLang="ko-KR" sz="3000" b="1" dirty="0">
              <a:latin typeface="Times New Roman" pitchFamily="18" charset="0"/>
              <a:cs typeface="Times New Roman" pitchFamily="18" charset="0"/>
            </a:endParaRPr>
          </a:p>
        </p:txBody>
      </p:sp>
      <p:sp>
        <p:nvSpPr>
          <p:cNvPr id="6" name="Rectangle 5"/>
          <p:cNvSpPr/>
          <p:nvPr/>
        </p:nvSpPr>
        <p:spPr>
          <a:xfrm>
            <a:off x="838202" y="1581150"/>
            <a:ext cx="7162800" cy="2092881"/>
          </a:xfrm>
          <a:prstGeom prst="rect">
            <a:avLst/>
          </a:prstGeom>
        </p:spPr>
        <p:txBody>
          <a:bodyPr wrap="square">
            <a:spAutoFit/>
          </a:bodyPr>
          <a:lstStyle/>
          <a:p>
            <a:r>
              <a:rPr lang="vi-VN" sz="2600" dirty="0" smtClean="0">
                <a:latin typeface="Times New Roman" pitchFamily="18" charset="0"/>
                <a:cs typeface="Times New Roman" pitchFamily="18" charset="0"/>
              </a:rPr>
              <a:t>Các bước thực hiện:</a:t>
            </a:r>
            <a:br>
              <a:rPr lang="vi-VN" sz="2600" dirty="0" smtClean="0">
                <a:latin typeface="Times New Roman" pitchFamily="18" charset="0"/>
                <a:cs typeface="Times New Roman" pitchFamily="18" charset="0"/>
              </a:rPr>
            </a:br>
            <a:r>
              <a:rPr lang="vi-VN" sz="2600" dirty="0" smtClean="0">
                <a:latin typeface="Times New Roman" pitchFamily="18" charset="0"/>
                <a:cs typeface="Times New Roman" pitchFamily="18" charset="0"/>
              </a:rPr>
              <a:t>- Bước 1: Từ thanh menu bên trái, chọn </a:t>
            </a:r>
            <a:r>
              <a:rPr lang="vi-VN" sz="2600" b="1" dirty="0" smtClean="0">
                <a:latin typeface="Times New Roman" pitchFamily="18" charset="0"/>
                <a:cs typeface="Times New Roman" pitchFamily="18" charset="0"/>
              </a:rPr>
              <a:t>Tiếp nhận đơn thư</a:t>
            </a:r>
            <a:r>
              <a:rPr lang="vi-VN" sz="2600" dirty="0" smtClean="0">
                <a:latin typeface="Times New Roman" pitchFamily="18" charset="0"/>
                <a:cs typeface="Times New Roman" pitchFamily="18" charset="0"/>
              </a:rPr>
              <a:t>.</a:t>
            </a:r>
            <a:br>
              <a:rPr lang="vi-VN" sz="2600" dirty="0" smtClean="0">
                <a:latin typeface="Times New Roman" pitchFamily="18" charset="0"/>
                <a:cs typeface="Times New Roman" pitchFamily="18" charset="0"/>
              </a:rPr>
            </a:br>
            <a:r>
              <a:rPr lang="vi-VN" sz="2600" dirty="0" smtClean="0">
                <a:latin typeface="Times New Roman" pitchFamily="18" charset="0"/>
                <a:cs typeface="Times New Roman" pitchFamily="18" charset="0"/>
              </a:rPr>
              <a:t>- Bước 2: Chọn </a:t>
            </a:r>
            <a:r>
              <a:rPr lang="vi-VN" sz="2600" b="1" dirty="0" smtClean="0">
                <a:latin typeface="Times New Roman" pitchFamily="18" charset="0"/>
                <a:cs typeface="Times New Roman" pitchFamily="18" charset="0"/>
              </a:rPr>
              <a:t>Sổ tiếp dân </a:t>
            </a:r>
            <a:r>
              <a:rPr lang="vi-VN" sz="2600" dirty="0" smtClean="0">
                <a:latin typeface="Times New Roman" pitchFamily="18" charset="0"/>
                <a:cs typeface="Times New Roman" pitchFamily="18" charset="0"/>
              </a:rPr>
              <a:t/>
            </a:r>
            <a:br>
              <a:rPr lang="vi-VN" sz="2600" dirty="0" smtClean="0">
                <a:latin typeface="Times New Roman" pitchFamily="18" charset="0"/>
                <a:cs typeface="Times New Roman" pitchFamily="18" charset="0"/>
              </a:rPr>
            </a:b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098" name="Picture 2"/>
          <p:cNvPicPr>
            <a:picLocks noChangeAspect="1" noChangeArrowheads="1"/>
          </p:cNvPicPr>
          <p:nvPr/>
        </p:nvPicPr>
        <p:blipFill>
          <a:blip r:embed="rId2"/>
          <a:srcRect/>
          <a:stretch>
            <a:fillRect/>
          </a:stretch>
        </p:blipFill>
        <p:spPr bwMode="auto">
          <a:xfrm>
            <a:off x="457200" y="514350"/>
            <a:ext cx="8078788" cy="41910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0" y="267494"/>
            <a:ext cx="9144000" cy="576064"/>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r>
              <a:rPr lang="en-US" sz="3600" b="1" dirty="0" err="1" smtClean="0">
                <a:solidFill>
                  <a:schemeClr val="tx1">
                    <a:lumMod val="75000"/>
                    <a:lumOff val="25000"/>
                  </a:schemeClr>
                </a:solidFill>
                <a:latin typeface="Times New Roman" pitchFamily="18" charset="0"/>
                <a:cs typeface="Times New Roman" pitchFamily="18" charset="0"/>
              </a:rPr>
              <a:t>Các</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quy</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trình</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nghiệp</a:t>
            </a:r>
            <a:r>
              <a:rPr lang="en-US" sz="3600" b="1" dirty="0" smtClean="0">
                <a:solidFill>
                  <a:schemeClr val="tx1">
                    <a:lumMod val="75000"/>
                    <a:lumOff val="25000"/>
                  </a:schemeClr>
                </a:solidFill>
                <a:latin typeface="Times New Roman" pitchFamily="18" charset="0"/>
                <a:cs typeface="Times New Roman" pitchFamily="18" charset="0"/>
              </a:rPr>
              <a:t> </a:t>
            </a:r>
            <a:r>
              <a:rPr lang="en-US" sz="3600" b="1" dirty="0" err="1" smtClean="0">
                <a:solidFill>
                  <a:schemeClr val="tx1">
                    <a:lumMod val="75000"/>
                    <a:lumOff val="25000"/>
                  </a:schemeClr>
                </a:solidFill>
                <a:latin typeface="Times New Roman" pitchFamily="18" charset="0"/>
                <a:cs typeface="Times New Roman" pitchFamily="18" charset="0"/>
              </a:rPr>
              <a:t>vụ</a:t>
            </a:r>
            <a:endParaRPr lang="en-US" sz="3600" b="1" dirty="0">
              <a:solidFill>
                <a:schemeClr val="tx1">
                  <a:lumMod val="75000"/>
                  <a:lumOff val="25000"/>
                </a:schemeClr>
              </a:solidFill>
              <a:latin typeface="Times New Roman" pitchFamily="18" charset="0"/>
              <a:cs typeface="Times New Roman" pitchFamily="18" charset="0"/>
            </a:endParaRPr>
          </a:p>
        </p:txBody>
      </p:sp>
      <p:grpSp>
        <p:nvGrpSpPr>
          <p:cNvPr id="29" name="Group 28"/>
          <p:cNvGrpSpPr/>
          <p:nvPr/>
        </p:nvGrpSpPr>
        <p:grpSpPr>
          <a:xfrm>
            <a:off x="2209799" y="1047750"/>
            <a:ext cx="6552729" cy="914400"/>
            <a:chOff x="2209799" y="1047750"/>
            <a:chExt cx="6552729" cy="914400"/>
          </a:xfrm>
        </p:grpSpPr>
        <p:grpSp>
          <p:nvGrpSpPr>
            <p:cNvPr id="4" name="Group 3"/>
            <p:cNvGrpSpPr/>
            <p:nvPr/>
          </p:nvGrpSpPr>
          <p:grpSpPr>
            <a:xfrm>
              <a:off x="2209799" y="1047750"/>
              <a:ext cx="6552729" cy="914400"/>
              <a:chOff x="1151472" y="3187501"/>
              <a:chExt cx="6552728" cy="914400"/>
            </a:xfrm>
          </p:grpSpPr>
          <p:sp>
            <p:nvSpPr>
              <p:cNvPr id="5" name="Pentagon 4"/>
              <p:cNvSpPr/>
              <p:nvPr/>
            </p:nvSpPr>
            <p:spPr>
              <a:xfrm>
                <a:off x="1633824" y="3347030"/>
                <a:ext cx="6070376" cy="720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Pentagon 5"/>
              <p:cNvSpPr/>
              <p:nvPr/>
            </p:nvSpPr>
            <p:spPr>
              <a:xfrm>
                <a:off x="1633824" y="3284701"/>
                <a:ext cx="5914970" cy="720000"/>
              </a:xfrm>
              <a:prstGeom prst="homePlat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7" name="Diamond 6"/>
              <p:cNvSpPr/>
              <p:nvPr/>
            </p:nvSpPr>
            <p:spPr>
              <a:xfrm>
                <a:off x="1151472" y="3187501"/>
                <a:ext cx="914400" cy="9144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8" name="직사각형 39"/>
            <p:cNvSpPr/>
            <p:nvPr/>
          </p:nvSpPr>
          <p:spPr>
            <a:xfrm>
              <a:off x="2509439" y="1262928"/>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1 </a:t>
              </a:r>
              <a:endParaRPr lang="ko-KR" altLang="en-US" sz="2800" dirty="0">
                <a:solidFill>
                  <a:schemeClr val="bg1"/>
                </a:solidFill>
              </a:endParaRPr>
            </a:p>
          </p:txBody>
        </p:sp>
        <p:sp>
          <p:nvSpPr>
            <p:cNvPr id="11" name="TextBox 12"/>
            <p:cNvSpPr txBox="1"/>
            <p:nvPr/>
          </p:nvSpPr>
          <p:spPr bwMode="auto">
            <a:xfrm>
              <a:off x="3200401" y="1276350"/>
              <a:ext cx="4752528" cy="461665"/>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Tiếp</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công</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dân</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0" name="Group 29"/>
          <p:cNvGrpSpPr/>
          <p:nvPr/>
        </p:nvGrpSpPr>
        <p:grpSpPr>
          <a:xfrm>
            <a:off x="2209799" y="1962150"/>
            <a:ext cx="6552729" cy="914400"/>
            <a:chOff x="2209799" y="1962150"/>
            <a:chExt cx="6552729" cy="914400"/>
          </a:xfrm>
        </p:grpSpPr>
        <p:grpSp>
          <p:nvGrpSpPr>
            <p:cNvPr id="12" name="Group 11"/>
            <p:cNvGrpSpPr/>
            <p:nvPr/>
          </p:nvGrpSpPr>
          <p:grpSpPr>
            <a:xfrm>
              <a:off x="2209799" y="1962150"/>
              <a:ext cx="6552729" cy="914400"/>
              <a:chOff x="1151472" y="3187501"/>
              <a:chExt cx="6552728" cy="914400"/>
            </a:xfrm>
          </p:grpSpPr>
          <p:sp>
            <p:nvSpPr>
              <p:cNvPr id="13" name="Pentagon 12"/>
              <p:cNvSpPr/>
              <p:nvPr/>
            </p:nvSpPr>
            <p:spPr>
              <a:xfrm>
                <a:off x="1633824" y="3347030"/>
                <a:ext cx="6070376" cy="720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Pentagon 13"/>
              <p:cNvSpPr/>
              <p:nvPr/>
            </p:nvSpPr>
            <p:spPr>
              <a:xfrm>
                <a:off x="1633824" y="3284701"/>
                <a:ext cx="5914970" cy="720000"/>
              </a:xfrm>
              <a:prstGeom prst="homePlat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5" name="Diamond 14"/>
              <p:cNvSpPr/>
              <p:nvPr/>
            </p:nvSpPr>
            <p:spPr>
              <a:xfrm>
                <a:off x="1151472" y="3187501"/>
                <a:ext cx="914400" cy="9144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직사각형 39"/>
            <p:cNvSpPr/>
            <p:nvPr/>
          </p:nvSpPr>
          <p:spPr>
            <a:xfrm>
              <a:off x="2438400" y="2114550"/>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2 </a:t>
              </a:r>
              <a:endParaRPr lang="ko-KR" altLang="en-US" sz="2800" dirty="0">
                <a:solidFill>
                  <a:schemeClr val="bg1"/>
                </a:solidFill>
              </a:endParaRPr>
            </a:p>
          </p:txBody>
        </p:sp>
        <p:sp>
          <p:nvSpPr>
            <p:cNvPr id="27" name="TextBox 12"/>
            <p:cNvSpPr txBox="1"/>
            <p:nvPr/>
          </p:nvSpPr>
          <p:spPr bwMode="auto">
            <a:xfrm>
              <a:off x="3276602" y="2190750"/>
              <a:ext cx="4752528" cy="46743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Lãnh</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đạo</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Tiếp</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công</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dân</a:t>
              </a:r>
              <a:r>
                <a:rPr lang="en-US" altLang="ko-KR" sz="2400" b="1" dirty="0" smtClean="0">
                  <a:solidFill>
                    <a:schemeClr val="tx1">
                      <a:lumMod val="75000"/>
                      <a:lumOff val="25000"/>
                    </a:schemeClr>
                  </a:solidFill>
                  <a:latin typeface="Times New Roman" pitchFamily="18" charset="0"/>
                  <a:cs typeface="Times New Roman" pitchFamily="18" charset="0"/>
                </a:rPr>
                <a:t>  </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1" name="Group 30"/>
          <p:cNvGrpSpPr/>
          <p:nvPr/>
        </p:nvGrpSpPr>
        <p:grpSpPr>
          <a:xfrm>
            <a:off x="2209799" y="2876550"/>
            <a:ext cx="6552729" cy="914400"/>
            <a:chOff x="2209799" y="2876550"/>
            <a:chExt cx="6552729" cy="914400"/>
          </a:xfrm>
        </p:grpSpPr>
        <p:grpSp>
          <p:nvGrpSpPr>
            <p:cNvPr id="16" name="Group 15"/>
            <p:cNvGrpSpPr/>
            <p:nvPr/>
          </p:nvGrpSpPr>
          <p:grpSpPr>
            <a:xfrm>
              <a:off x="2209799" y="2876550"/>
              <a:ext cx="6552729" cy="914400"/>
              <a:chOff x="1151472" y="3187501"/>
              <a:chExt cx="6552728" cy="914400"/>
            </a:xfrm>
          </p:grpSpPr>
          <p:sp>
            <p:nvSpPr>
              <p:cNvPr id="17" name="Pentagon 16"/>
              <p:cNvSpPr/>
              <p:nvPr/>
            </p:nvSpPr>
            <p:spPr>
              <a:xfrm>
                <a:off x="1633824" y="3347030"/>
                <a:ext cx="6070376" cy="720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8" name="Pentagon 17"/>
              <p:cNvSpPr/>
              <p:nvPr/>
            </p:nvSpPr>
            <p:spPr>
              <a:xfrm>
                <a:off x="1633824" y="3284701"/>
                <a:ext cx="5914970" cy="720000"/>
              </a:xfrm>
              <a:prstGeom prst="homePlat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Diamond 18"/>
              <p:cNvSpPr/>
              <p:nvPr/>
            </p:nvSpPr>
            <p:spPr>
              <a:xfrm>
                <a:off x="1151472" y="3187501"/>
                <a:ext cx="914400" cy="9144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28" name="직사각형 39"/>
            <p:cNvSpPr/>
            <p:nvPr/>
          </p:nvSpPr>
          <p:spPr>
            <a:xfrm>
              <a:off x="2438400" y="3105150"/>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3 </a:t>
              </a:r>
              <a:endParaRPr lang="ko-KR" altLang="en-US" sz="2800" dirty="0">
                <a:solidFill>
                  <a:schemeClr val="bg1"/>
                </a:solidFill>
              </a:endParaRPr>
            </a:p>
          </p:txBody>
        </p:sp>
        <p:sp>
          <p:nvSpPr>
            <p:cNvPr id="36" name="TextBox 12"/>
            <p:cNvSpPr txBox="1"/>
            <p:nvPr/>
          </p:nvSpPr>
          <p:spPr bwMode="auto">
            <a:xfrm>
              <a:off x="3200401" y="3105150"/>
              <a:ext cx="4752528" cy="461665"/>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Xử</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lý</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đơn</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thư</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grpSp>
        <p:nvGrpSpPr>
          <p:cNvPr id="33" name="Group 32"/>
          <p:cNvGrpSpPr/>
          <p:nvPr/>
        </p:nvGrpSpPr>
        <p:grpSpPr>
          <a:xfrm>
            <a:off x="2258725" y="3828663"/>
            <a:ext cx="6552729" cy="914400"/>
            <a:chOff x="2258725" y="3828663"/>
            <a:chExt cx="6552729" cy="914400"/>
          </a:xfrm>
        </p:grpSpPr>
        <p:grpSp>
          <p:nvGrpSpPr>
            <p:cNvPr id="20" name="Group 19"/>
            <p:cNvGrpSpPr/>
            <p:nvPr/>
          </p:nvGrpSpPr>
          <p:grpSpPr>
            <a:xfrm>
              <a:off x="2258725" y="3828663"/>
              <a:ext cx="6552729" cy="914400"/>
              <a:chOff x="1151472" y="3187501"/>
              <a:chExt cx="6552728" cy="914400"/>
            </a:xfrm>
          </p:grpSpPr>
          <p:sp>
            <p:nvSpPr>
              <p:cNvPr id="21" name="Pentagon 20"/>
              <p:cNvSpPr/>
              <p:nvPr/>
            </p:nvSpPr>
            <p:spPr>
              <a:xfrm>
                <a:off x="1633824" y="3347030"/>
                <a:ext cx="6070376" cy="72000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2" name="Pentagon 21"/>
              <p:cNvSpPr/>
              <p:nvPr/>
            </p:nvSpPr>
            <p:spPr>
              <a:xfrm>
                <a:off x="1633824" y="3284701"/>
                <a:ext cx="5914970" cy="720000"/>
              </a:xfrm>
              <a:prstGeom prst="homePlat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151472" y="3187501"/>
                <a:ext cx="914400" cy="9144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32" name="직사각형 39"/>
            <p:cNvSpPr/>
            <p:nvPr/>
          </p:nvSpPr>
          <p:spPr>
            <a:xfrm>
              <a:off x="2509439" y="4036494"/>
              <a:ext cx="403184" cy="536685"/>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2800" b="1" dirty="0">
                  <a:solidFill>
                    <a:schemeClr val="bg1"/>
                  </a:solidFill>
                  <a:cs typeface="Arial" pitchFamily="34" charset="0"/>
                </a:rPr>
                <a:t>4 </a:t>
              </a:r>
              <a:endParaRPr lang="ko-KR" altLang="en-US" sz="2800" dirty="0">
                <a:solidFill>
                  <a:schemeClr val="bg1"/>
                </a:solidFill>
              </a:endParaRPr>
            </a:p>
          </p:txBody>
        </p:sp>
        <p:sp>
          <p:nvSpPr>
            <p:cNvPr id="37" name="TextBox 12"/>
            <p:cNvSpPr txBox="1"/>
            <p:nvPr/>
          </p:nvSpPr>
          <p:spPr bwMode="auto">
            <a:xfrm>
              <a:off x="3276600" y="4019550"/>
              <a:ext cx="5257801" cy="467436"/>
            </a:xfrm>
            <a:prstGeom prst="rect">
              <a:avLst/>
            </a:prstGeom>
            <a:noFill/>
            <a:effectLst/>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defRPr/>
              </a:pPr>
              <a:r>
                <a:rPr lang="en-US" altLang="ko-KR" sz="2400" b="1" dirty="0" err="1" smtClean="0">
                  <a:solidFill>
                    <a:schemeClr val="tx1">
                      <a:lumMod val="75000"/>
                      <a:lumOff val="25000"/>
                    </a:schemeClr>
                  </a:solidFill>
                  <a:latin typeface="Times New Roman" pitchFamily="18" charset="0"/>
                  <a:cs typeface="Times New Roman" pitchFamily="18" charset="0"/>
                </a:rPr>
                <a:t>Giải</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quyết</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đơn</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thư</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thuộc</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thẩm</a:t>
              </a:r>
              <a:r>
                <a:rPr lang="en-US" altLang="ko-KR" sz="2400" b="1" dirty="0" smtClean="0">
                  <a:solidFill>
                    <a:schemeClr val="tx1">
                      <a:lumMod val="75000"/>
                      <a:lumOff val="25000"/>
                    </a:schemeClr>
                  </a:solidFill>
                  <a:latin typeface="Times New Roman" pitchFamily="18" charset="0"/>
                  <a:cs typeface="Times New Roman" pitchFamily="18" charset="0"/>
                </a:rPr>
                <a:t> </a:t>
              </a:r>
              <a:r>
                <a:rPr lang="en-US" altLang="ko-KR" sz="2400" b="1" dirty="0" err="1" smtClean="0">
                  <a:solidFill>
                    <a:schemeClr val="tx1">
                      <a:lumMod val="75000"/>
                      <a:lumOff val="25000"/>
                    </a:schemeClr>
                  </a:solidFill>
                  <a:latin typeface="Times New Roman" pitchFamily="18" charset="0"/>
                  <a:cs typeface="Times New Roman" pitchFamily="18" charset="0"/>
                </a:rPr>
                <a:t>quyền</a:t>
              </a:r>
              <a:endParaRPr lang="ko-KR" altLang="en-US" sz="2400" b="1" dirty="0">
                <a:solidFill>
                  <a:schemeClr val="tx1">
                    <a:lumMod val="75000"/>
                    <a:lumOff val="25000"/>
                  </a:schemeClr>
                </a:solidFill>
                <a:latin typeface="Times New Roman" pitchFamily="18" charset="0"/>
                <a:cs typeface="Times New Roman" pitchFamily="18" charset="0"/>
              </a:endParaRPr>
            </a:p>
          </p:txBody>
        </p:sp>
      </p:grpSp>
    </p:spTree>
    <p:extLst>
      <p:ext uri="{BB962C8B-B14F-4D97-AF65-F5344CB8AC3E}">
        <p14:creationId xmlns:p14="http://schemas.microsoft.com/office/powerpoint/2010/main" xmlns="" val="1095055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checkerboard(across)">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checkerboard(across)">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977082" y="1564254"/>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25" name="TextBox 24"/>
          <p:cNvSpPr txBox="1"/>
          <p:nvPr/>
        </p:nvSpPr>
        <p:spPr>
          <a:xfrm>
            <a:off x="977082" y="325643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304800" y="590550"/>
            <a:ext cx="8534400" cy="38862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0" y="1809750"/>
            <a:ext cx="5257801" cy="1828800"/>
          </a:xfrm>
        </p:spPr>
        <p:txBody>
          <a:bodyPr/>
          <a:lstStyle/>
          <a:p>
            <a:pPr algn="ctr"/>
            <a:r>
              <a:rPr lang="en-US" altLang="ko-KR" sz="5000" dirty="0" smtClean="0">
                <a:latin typeface="Times New Roman" pitchFamily="18" charset="0"/>
                <a:cs typeface="Times New Roman" pitchFamily="18" charset="0"/>
              </a:rPr>
              <a:t>LÃNH ĐẠO </a:t>
            </a:r>
          </a:p>
          <a:p>
            <a:r>
              <a:rPr lang="en-US" altLang="ko-KR" sz="5000" dirty="0" smtClean="0">
                <a:latin typeface="Times New Roman" pitchFamily="18" charset="0"/>
                <a:cs typeface="Times New Roman" pitchFamily="18" charset="0"/>
              </a:rPr>
              <a:t>TIẾP CÔNG DÂN</a:t>
            </a:r>
            <a:endParaRPr lang="ko-KR" altLang="en-US" sz="5000" dirty="0">
              <a:latin typeface="Times New Roman" pitchFamily="18" charset="0"/>
              <a:cs typeface="Times New Roman" pitchFamily="18" charset="0"/>
            </a:endParaRPr>
          </a:p>
        </p:txBody>
      </p:sp>
      <p:sp>
        <p:nvSpPr>
          <p:cNvPr id="6" name="직사각형 39"/>
          <p:cNvSpPr/>
          <p:nvPr/>
        </p:nvSpPr>
        <p:spPr>
          <a:xfrm>
            <a:off x="1981200" y="2090976"/>
            <a:ext cx="8382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II</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p14="http://schemas.microsoft.com/office/powerpoint/2010/main" xmlns="" val="310123426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0" y="1200150"/>
            <a:ext cx="7848601" cy="2862322"/>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endParaRPr lang="en-US" sz="2000" i="1" dirty="0" smtClean="0">
              <a:latin typeface="Times New Roman" pitchFamily="18" charset="0"/>
              <a:cs typeface="Times New Roman" pitchFamily="18" charset="0"/>
            </a:endParaRPr>
          </a:p>
          <a:p>
            <a:r>
              <a:rPr lang="vi-VN" sz="2000" i="1" dirty="0" smtClean="0">
                <a:latin typeface="Times New Roman" pitchFamily="18" charset="0"/>
                <a:cs typeface="Times New Roman" pitchFamily="18" charset="0"/>
              </a:rPr>
              <a:t>Bước 1</a:t>
            </a:r>
            <a:r>
              <a:rPr lang="vi-VN" sz="2000" dirty="0" smtClean="0">
                <a:latin typeface="Times New Roman" pitchFamily="18" charset="0"/>
                <a:cs typeface="Times New Roman" pitchFamily="18" charset="0"/>
              </a:rPr>
              <a:t>: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vi-VN" sz="2000" i="1" dirty="0" smtClean="0">
                <a:latin typeface="Times New Roman" pitchFamily="18" charset="0"/>
                <a:cs typeface="Times New Roman" pitchFamily="18" charset="0"/>
              </a:rPr>
              <a:t>Bước 2</a:t>
            </a:r>
            <a:r>
              <a:rPr lang="vi-VN" sz="2000" dirty="0" smtClean="0">
                <a:latin typeface="Times New Roman" pitchFamily="18" charset="0"/>
                <a:cs typeface="Times New Roman" pitchFamily="18" charset="0"/>
              </a:rPr>
              <a:t>: Chọn </a:t>
            </a:r>
            <a:r>
              <a:rPr lang="vi-VN" sz="2000" b="1" dirty="0" smtClean="0">
                <a:latin typeface="Times New Roman" pitchFamily="18" charset="0"/>
                <a:cs typeface="Times New Roman" pitchFamily="18" charset="0"/>
              </a:rPr>
              <a:t>Lãnh đạo tiếp</a:t>
            </a:r>
            <a:endParaRPr lang="en-US" sz="2000" b="1"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Để nhập thông tin đơn thư được lãnh đạo tiếp, người dùng bấm chọn chức năng</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Thêm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mới</a:t>
            </a:r>
            <a:r>
              <a:rPr lang="en-US" sz="2000" dirty="0" smtClean="0">
                <a:latin typeface="Times New Roman" pitchFamily="18" charset="0"/>
                <a:cs typeface="Times New Roman" pitchFamily="18" charset="0"/>
              </a:rPr>
              <a: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Nhập </a:t>
            </a:r>
            <a:r>
              <a:rPr lang="en-US" sz="2000" dirty="0" smtClean="0">
                <a:latin typeface="Times New Roman" pitchFamily="18" charset="0"/>
                <a:cs typeface="Times New Roman" pitchFamily="18" charset="0"/>
              </a:rPr>
              <a:t>“</a:t>
            </a:r>
            <a:r>
              <a:rPr lang="en-US" sz="2000" b="1" dirty="0" smtClean="0">
                <a:latin typeface="Times New Roman" pitchFamily="18" charset="0"/>
                <a:cs typeface="Times New Roman" pitchFamily="18" charset="0"/>
              </a:rPr>
              <a:t>T</a:t>
            </a:r>
            <a:r>
              <a:rPr lang="vi-VN" sz="2000" b="1" dirty="0" smtClean="0">
                <a:latin typeface="Times New Roman" pitchFamily="18" charset="0"/>
                <a:cs typeface="Times New Roman" pitchFamily="18" charset="0"/>
              </a:rPr>
              <a:t>hông tin người đến khiếu nại; tố cáo; kiến nghị, phản ánh</a:t>
            </a:r>
            <a:r>
              <a:rPr lang="en-US" sz="2000" b="1" dirty="0" smtClean="0">
                <a:latin typeface="Times New Roman" pitchFamily="18" charset="0"/>
                <a:cs typeface="Times New Roman" pitchFamily="18" charset="0"/>
              </a:rPr>
              <a:t>”, </a:t>
            </a:r>
          </a:p>
          <a:p>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Thông</a:t>
            </a:r>
            <a:r>
              <a:rPr lang="en-US" sz="2000" b="1" dirty="0" smtClean="0">
                <a:latin typeface="Times New Roman" pitchFamily="18" charset="0"/>
                <a:cs typeface="Times New Roman" pitchFamily="18" charset="0"/>
              </a:rPr>
              <a:t> tin</a:t>
            </a:r>
            <a:r>
              <a:rPr lang="vi-VN" sz="2000" b="1" dirty="0" smtClean="0">
                <a:latin typeface="Times New Roman" pitchFamily="18" charset="0"/>
                <a:cs typeface="Times New Roman" pitchFamily="18" charset="0"/>
              </a:rPr>
              <a:t> đơn thư</a:t>
            </a:r>
            <a:r>
              <a:rPr lang="en-US" sz="2000" b="1" dirty="0" smtClean="0">
                <a:latin typeface="Times New Roman" pitchFamily="18" charset="0"/>
                <a:cs typeface="Times New Roman" pitchFamily="18" charset="0"/>
              </a:rPr>
              <a:t>”, “T</a:t>
            </a:r>
            <a:r>
              <a:rPr lang="vi-VN" sz="2000" b="1" dirty="0" smtClean="0">
                <a:latin typeface="Times New Roman" pitchFamily="18" charset="0"/>
                <a:cs typeface="Times New Roman" pitchFamily="18" charset="0"/>
              </a:rPr>
              <a:t>hông tin người bị khiếu nại; tố 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a:t>
            </a:r>
          </a:p>
        </p:txBody>
      </p:sp>
      <p:sp>
        <p:nvSpPr>
          <p:cNvPr id="7" name="Text Placeholder 1"/>
          <p:cNvSpPr>
            <a:spLocks noGrp="1"/>
          </p:cNvSpPr>
          <p:nvPr>
            <p:ph type="body" sz="quarter" idx="10"/>
          </p:nvPr>
        </p:nvSpPr>
        <p:spPr>
          <a:xfrm>
            <a:off x="1447800" y="514350"/>
            <a:ext cx="5257801" cy="533400"/>
          </a:xfrm>
        </p:spPr>
        <p:txBody>
          <a:bodyPr/>
          <a:lstStyle/>
          <a:p>
            <a:pPr algn="ctr"/>
            <a:r>
              <a:rPr lang="en-US" altLang="ko-KR" sz="3000" b="1" dirty="0" err="1" smtClean="0">
                <a:latin typeface="Times New Roman" pitchFamily="18" charset="0"/>
                <a:cs typeface="Times New Roman" pitchFamily="18" charset="0"/>
              </a:rPr>
              <a:t>Lãnh</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đạo</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Tiếp</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công</a:t>
            </a:r>
            <a:r>
              <a:rPr lang="en-US" altLang="ko-KR" sz="3000" b="1" dirty="0" smtClean="0">
                <a:latin typeface="Times New Roman" pitchFamily="18" charset="0"/>
                <a:cs typeface="Times New Roman" pitchFamily="18" charset="0"/>
              </a:rPr>
              <a:t> </a:t>
            </a:r>
            <a:r>
              <a:rPr lang="en-US" altLang="ko-KR" sz="3000" b="1" dirty="0" err="1" smtClean="0">
                <a:latin typeface="Times New Roman" pitchFamily="18" charset="0"/>
                <a:cs typeface="Times New Roman" pitchFamily="18" charset="0"/>
              </a:rPr>
              <a:t>dân</a:t>
            </a:r>
            <a:endParaRPr lang="ko-KR" altLang="en-US" sz="30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990601" y="666751"/>
            <a:ext cx="4722768" cy="584775"/>
          </a:xfrm>
          <a:prstGeom prst="rect">
            <a:avLst/>
          </a:prstGeom>
        </p:spPr>
        <p:txBody>
          <a:bodyPr wrap="none">
            <a:spAutoFit/>
          </a:bodyPr>
          <a:lstStyle/>
          <a:p>
            <a:r>
              <a:rPr lang="en-US" sz="3200" b="1" dirty="0" smtClean="0">
                <a:latin typeface="Times New Roman" pitchFamily="18" charset="0"/>
                <a:cs typeface="Times New Roman" pitchFamily="18" charset="0"/>
              </a:rPr>
              <a:t>H</a:t>
            </a:r>
            <a:r>
              <a:rPr lang="vi-VN" sz="3200" b="1" dirty="0" smtClean="0">
                <a:latin typeface="Times New Roman" pitchFamily="18" charset="0"/>
                <a:cs typeface="Times New Roman" pitchFamily="18" charset="0"/>
              </a:rPr>
              <a:t>ướng xử lý của lãnh đạo</a:t>
            </a:r>
            <a:endParaRPr lang="en-US" sz="3200" b="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762000" y="1504950"/>
            <a:ext cx="7543801" cy="27432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5853627"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588839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50" name="Rectangle 49"/>
          <p:cNvSpPr/>
          <p:nvPr/>
        </p:nvSpPr>
        <p:spPr>
          <a:xfrm>
            <a:off x="1982832" y="438151"/>
            <a:ext cx="4722768" cy="584775"/>
          </a:xfrm>
          <a:prstGeom prst="rect">
            <a:avLst/>
          </a:prstGeom>
        </p:spPr>
        <p:txBody>
          <a:bodyPr wrap="none">
            <a:spAutoFit/>
          </a:bodyPr>
          <a:lstStyle/>
          <a:p>
            <a:r>
              <a:rPr lang="en-US" sz="3200" b="1" dirty="0" smtClean="0">
                <a:latin typeface="Times New Roman" pitchFamily="18" charset="0"/>
                <a:cs typeface="Times New Roman" pitchFamily="18" charset="0"/>
              </a:rPr>
              <a:t>H</a:t>
            </a:r>
            <a:r>
              <a:rPr lang="vi-VN" sz="3200" b="1" dirty="0" smtClean="0">
                <a:latin typeface="Times New Roman" pitchFamily="18" charset="0"/>
                <a:cs typeface="Times New Roman" pitchFamily="18" charset="0"/>
              </a:rPr>
              <a:t>ướng xử lý của lãnh đạo</a:t>
            </a:r>
            <a:endParaRPr lang="en-US" sz="3200" b="1" dirty="0">
              <a:latin typeface="Times New Roman" pitchFamily="18" charset="0"/>
              <a:cs typeface="Times New Roman" pitchFamily="18" charset="0"/>
            </a:endParaRPr>
          </a:p>
        </p:txBody>
      </p:sp>
      <p:sp>
        <p:nvSpPr>
          <p:cNvPr id="61" name="Rectangle 60"/>
          <p:cNvSpPr/>
          <p:nvPr/>
        </p:nvSpPr>
        <p:spPr>
          <a:xfrm>
            <a:off x="990601" y="2495550"/>
            <a:ext cx="914400" cy="1015663"/>
          </a:xfrm>
          <a:prstGeom prst="rect">
            <a:avLst/>
          </a:prstGeom>
        </p:spPr>
        <p:txBody>
          <a:bodyPr wrap="square">
            <a:spAutoFit/>
          </a:bodyPr>
          <a:lstStyle/>
          <a:p>
            <a:r>
              <a:rPr lang="en-US" sz="2000" b="1" i="1" dirty="0" err="1" smtClean="0">
                <a:latin typeface="Times New Roman" pitchFamily="18" charset="0"/>
                <a:cs typeface="Times New Roman" pitchFamily="18" charset="0"/>
              </a:rPr>
              <a:t>Thụ</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lý</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giải</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sp>
        <p:nvSpPr>
          <p:cNvPr id="62" name="Rectangle 61"/>
          <p:cNvSpPr/>
          <p:nvPr/>
        </p:nvSpPr>
        <p:spPr>
          <a:xfrm>
            <a:off x="2590800" y="2495550"/>
            <a:ext cx="1143001" cy="1631216"/>
          </a:xfrm>
          <a:prstGeom prst="rect">
            <a:avLst/>
          </a:prstGeom>
        </p:spPr>
        <p:txBody>
          <a:bodyPr wrap="square">
            <a:spAutoFit/>
          </a:bodyPr>
          <a:lstStyle/>
          <a:p>
            <a:r>
              <a:rPr lang="vi-VN" sz="2000" b="1" i="1" dirty="0" smtClean="0">
                <a:latin typeface="Times New Roman" pitchFamily="18" charset="0"/>
                <a:cs typeface="Times New Roman" pitchFamily="18" charset="0"/>
              </a:rPr>
              <a:t>Giao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cơ quan kiểm trarà soát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lại</a:t>
            </a:r>
            <a:r>
              <a:rPr lang="vi-VN"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sp>
        <p:nvSpPr>
          <p:cNvPr id="63" name="Rectangle 62"/>
          <p:cNvSpPr/>
          <p:nvPr/>
        </p:nvSpPr>
        <p:spPr>
          <a:xfrm>
            <a:off x="4191000" y="2571751"/>
            <a:ext cx="990601" cy="1323439"/>
          </a:xfrm>
          <a:prstGeom prst="rect">
            <a:avLst/>
          </a:prstGeom>
        </p:spPr>
        <p:txBody>
          <a:bodyPr wrap="square">
            <a:spAutoFit/>
          </a:bodyPr>
          <a:lstStyle/>
          <a:p>
            <a:r>
              <a:rPr lang="en-US" sz="2000" b="1" i="1" dirty="0" err="1" smtClean="0">
                <a:latin typeface="Times New Roman" pitchFamily="18" charset="0"/>
                <a:cs typeface="Times New Roman" pitchFamily="18" charset="0"/>
              </a:rPr>
              <a:t>Thông</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báo</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chấm</a:t>
            </a:r>
            <a:r>
              <a:rPr lang="en-US" sz="2000" b="1" i="1" dirty="0" smtClean="0">
                <a:latin typeface="Times New Roman" pitchFamily="18" charset="0"/>
                <a:cs typeface="Times New Roman" pitchFamily="18" charset="0"/>
              </a:rPr>
              <a:t> </a:t>
            </a:r>
          </a:p>
          <a:p>
            <a:r>
              <a:rPr lang="en-US" sz="2000" b="1" i="1" dirty="0" err="1" smtClean="0">
                <a:latin typeface="Times New Roman" pitchFamily="18" charset="0"/>
                <a:cs typeface="Times New Roman" pitchFamily="18" charset="0"/>
              </a:rPr>
              <a:t>dứt</a:t>
            </a:r>
            <a:endParaRPr lang="en-US" sz="2000" dirty="0">
              <a:latin typeface="Times New Roman" pitchFamily="18" charset="0"/>
              <a:cs typeface="Times New Roman" pitchFamily="18" charset="0"/>
            </a:endParaRPr>
          </a:p>
        </p:txBody>
      </p:sp>
      <p:sp>
        <p:nvSpPr>
          <p:cNvPr id="65" name="Rectangle 64"/>
          <p:cNvSpPr/>
          <p:nvPr/>
        </p:nvSpPr>
        <p:spPr>
          <a:xfrm>
            <a:off x="5791201" y="2571750"/>
            <a:ext cx="990601" cy="1631216"/>
          </a:xfrm>
          <a:prstGeom prst="rect">
            <a:avLst/>
          </a:prstGeom>
        </p:spPr>
        <p:txBody>
          <a:bodyPr wrap="square">
            <a:spAutoFit/>
          </a:bodyPr>
          <a:lstStyle/>
          <a:p>
            <a:r>
              <a:rPr lang="vi-VN" sz="2000" b="1" i="1" dirty="0" smtClean="0">
                <a:latin typeface="Times New Roman" pitchFamily="18" charset="0"/>
                <a:cs typeface="Times New Roman" pitchFamily="18" charset="0"/>
              </a:rPr>
              <a:t>Hướng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dẫn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ra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tòa</a:t>
            </a:r>
            <a:r>
              <a:rPr lang="vi-VN" sz="2000" b="1" dirty="0" smtClean="0">
                <a:latin typeface="Times New Roman" pitchFamily="18" charset="0"/>
                <a:cs typeface="Times New Roman" pitchFamily="18" charset="0"/>
              </a:rPr>
              <a:t> </a:t>
            </a:r>
            <a:br>
              <a:rPr lang="vi-VN" sz="2000" b="1" dirty="0" smtClean="0">
                <a:latin typeface="Times New Roman" pitchFamily="18" charset="0"/>
                <a:cs typeface="Times New Roman" pitchFamily="18" charset="0"/>
              </a:rPr>
            </a:br>
            <a:endParaRPr lang="en-US" sz="2000" b="1" dirty="0">
              <a:latin typeface="Times New Roman" pitchFamily="18" charset="0"/>
              <a:cs typeface="Times New Roman" pitchFamily="18" charset="0"/>
            </a:endParaRPr>
          </a:p>
        </p:txBody>
      </p:sp>
      <p:sp>
        <p:nvSpPr>
          <p:cNvPr id="66" name="Rectangle 65"/>
          <p:cNvSpPr/>
          <p:nvPr/>
        </p:nvSpPr>
        <p:spPr>
          <a:xfrm>
            <a:off x="7315200" y="2647951"/>
            <a:ext cx="914400" cy="400110"/>
          </a:xfrm>
          <a:prstGeom prst="rect">
            <a:avLst/>
          </a:prstGeom>
        </p:spPr>
        <p:txBody>
          <a:bodyPr wrap="square">
            <a:spAutoFit/>
          </a:bodyPr>
          <a:lstStyle/>
          <a:p>
            <a:r>
              <a:rPr lang="en-US" sz="2000" b="1" i="1" dirty="0" err="1" smtClean="0">
                <a:latin typeface="Times New Roman" pitchFamily="18" charset="0"/>
                <a:cs typeface="Times New Roman" pitchFamily="18" charset="0"/>
              </a:rPr>
              <a:t>Khác</a:t>
            </a:r>
            <a:endParaRPr lang="en-US" sz="20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11300266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1" y="1809750"/>
            <a:ext cx="4267200" cy="1828800"/>
          </a:xfrm>
        </p:spPr>
        <p:txBody>
          <a:bodyPr/>
          <a:lstStyle/>
          <a:p>
            <a:pPr algn="ctr"/>
            <a:r>
              <a:rPr lang="en-US" altLang="ko-KR" sz="5000" dirty="0" smtClean="0">
                <a:latin typeface="Times New Roman" pitchFamily="18" charset="0"/>
                <a:cs typeface="Times New Roman" pitchFamily="18" charset="0"/>
              </a:rPr>
              <a:t>XỬ LÝ </a:t>
            </a:r>
          </a:p>
          <a:p>
            <a:pPr algn="ctr"/>
            <a:r>
              <a:rPr lang="en-US" altLang="ko-KR" sz="5000" dirty="0" smtClean="0">
                <a:latin typeface="Times New Roman" pitchFamily="18" charset="0"/>
                <a:cs typeface="Times New Roman" pitchFamily="18" charset="0"/>
              </a:rPr>
              <a:t>ĐƠN THƯ</a:t>
            </a:r>
            <a:endParaRPr lang="ko-KR" altLang="en-US" sz="5000" dirty="0">
              <a:latin typeface="Times New Roman" pitchFamily="18" charset="0"/>
              <a:cs typeface="Times New Roman" pitchFamily="18" charset="0"/>
            </a:endParaRPr>
          </a:p>
        </p:txBody>
      </p:sp>
      <p:sp>
        <p:nvSpPr>
          <p:cNvPr id="6" name="직사각형 39"/>
          <p:cNvSpPr/>
          <p:nvPr/>
        </p:nvSpPr>
        <p:spPr>
          <a:xfrm>
            <a:off x="1905000" y="2090976"/>
            <a:ext cx="9906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III</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p14="http://schemas.microsoft.com/office/powerpoint/2010/main" xmlns="" val="3101234267"/>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685800" y="1047750"/>
            <a:ext cx="7543801" cy="3505200"/>
          </a:xfrm>
        </p:spPr>
        <p:txBody>
          <a:bodyPr/>
          <a:lstStyle/>
          <a:p>
            <a:pPr marL="742950" lvl="0" indent="-742950" algn="l"/>
            <a:r>
              <a:rPr lang="en-US" altLang="ko-KR" sz="2200" b="1" dirty="0" smtClean="0">
                <a:solidFill>
                  <a:schemeClr val="tx1"/>
                </a:solidFill>
                <a:latin typeface="Times New Roman" pitchFamily="18" charset="0"/>
                <a:cs typeface="Times New Roman" pitchFamily="18" charset="0"/>
              </a:rPr>
              <a:t>1. </a:t>
            </a:r>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Ban </a:t>
            </a:r>
            <a:r>
              <a:rPr lang="en-US" altLang="ko-KR" sz="2200" b="1" dirty="0" err="1" smtClean="0">
                <a:solidFill>
                  <a:schemeClr val="tx1"/>
                </a:solidFill>
                <a:latin typeface="Times New Roman" pitchFamily="18" charset="0"/>
                <a:cs typeface="Times New Roman" pitchFamily="18" charset="0"/>
              </a:rPr>
              <a:t>Tiếp</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công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dân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huyện</a:t>
            </a:r>
            <a:r>
              <a:rPr lang="en-US" altLang="ko-KR" sz="2200" b="1"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thực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hiện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dữ</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liệu</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huyện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lời</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giao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nhiệm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vụ</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ban </a:t>
            </a:r>
            <a:r>
              <a:rPr lang="en-US" altLang="ko-KR" sz="2200" dirty="0" err="1" smtClean="0">
                <a:solidFill>
                  <a:schemeClr val="tx1"/>
                </a:solidFill>
                <a:latin typeface="Times New Roman" pitchFamily="18" charset="0"/>
                <a:cs typeface="Times New Roman" pitchFamily="18" charset="0"/>
              </a:rPr>
              <a:t>chuyên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môn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tham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mưu</a:t>
            </a:r>
            <a:r>
              <a:rPr lang="en-US" altLang="ko-KR" sz="2200" dirty="0" smtClean="0">
                <a:solidFill>
                  <a:schemeClr val="tx1"/>
                </a:solidFill>
                <a:latin typeface="Times New Roman" pitchFamily="18" charset="0"/>
                <a:cs typeface="Times New Roman" pitchFamily="18" charset="0"/>
              </a:rPr>
              <a:t>.</a:t>
            </a:r>
          </a:p>
          <a:p>
            <a:pPr marL="742950" lvl="0" indent="-742950" algn="l"/>
            <a:r>
              <a:rPr lang="en-US" altLang="ko-KR" sz="2200" b="1" dirty="0" smtClean="0">
                <a:solidFill>
                  <a:schemeClr val="tx1"/>
                </a:solidFill>
                <a:latin typeface="Times New Roman" pitchFamily="18" charset="0"/>
                <a:cs typeface="Times New Roman" pitchFamily="18" charset="0"/>
              </a:rPr>
              <a:t>2. </a:t>
            </a:r>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Thanh</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huyện</a:t>
            </a:r>
            <a:r>
              <a:rPr lang="en-US" altLang="ko-KR" sz="2200" b="1" dirty="0" smtClean="0">
                <a:solidFill>
                  <a:schemeClr val="tx1"/>
                </a:solidFill>
                <a:latin typeface="Times New Roman" pitchFamily="18" charset="0"/>
                <a:cs typeface="Times New Roman" pitchFamily="18" charset="0"/>
              </a:rPr>
              <a:t>: </a:t>
            </a:r>
          </a:p>
          <a:p>
            <a:pPr marL="742950" lvl="0" indent="-742950" algn="l"/>
            <a:r>
              <a:rPr lang="en-US" altLang="ko-KR" sz="2200" dirty="0" err="1" smtClean="0">
                <a:solidFill>
                  <a:schemeClr val="tx1"/>
                </a:solidFill>
                <a:latin typeface="Times New Roman" pitchFamily="18" charset="0"/>
                <a:cs typeface="Times New Roman" pitchFamily="18" charset="0"/>
              </a:rPr>
              <a:t>thực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hiện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dữ</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liệu</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ban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môn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thuộc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huyện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lời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cho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và</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huyện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giao</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tham</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mưu</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đang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viên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của</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ban)</a:t>
            </a:r>
            <a:endParaRPr lang="en-US" altLang="ko-KR" sz="22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3" name="Rectangle 2"/>
          <p:cNvSpPr/>
          <p:nvPr/>
        </p:nvSpPr>
        <p:spPr>
          <a:xfrm>
            <a:off x="762000" y="514351"/>
            <a:ext cx="7543801" cy="2554545"/>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Điểm lưu ý là phần đầu của Phân hệ tiếp nhận gián</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tiếp khác so với </a:t>
            </a:r>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Phân hệ trực tiếp đó là:</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Có thêm thông tin </a:t>
            </a:r>
            <a:r>
              <a:rPr lang="vi-VN" sz="2000" b="1" i="1" dirty="0" smtClean="0">
                <a:latin typeface="Times New Roman" pitchFamily="18" charset="0"/>
                <a:cs typeface="Times New Roman" pitchFamily="18" charset="0"/>
              </a:rPr>
              <a:t>Nguồn đơn đến</a:t>
            </a:r>
            <a:r>
              <a:rPr lang="vi-VN"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685801" y="3181351"/>
            <a:ext cx="7894389" cy="10668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66799" y="438150"/>
            <a:ext cx="7239001" cy="576064"/>
          </a:xfrm>
        </p:spPr>
        <p:txBody>
          <a:bodyPr/>
          <a:lstStyle/>
          <a:p>
            <a:r>
              <a:rPr lang="vi-VN" b="1" i="1" dirty="0" smtClean="0">
                <a:latin typeface="Times New Roman" pitchFamily="18" charset="0"/>
                <a:cs typeface="Times New Roman" pitchFamily="18" charset="0"/>
              </a:rPr>
              <a:t>Nguồn đơn đến</a:t>
            </a:r>
            <a:endParaRPr lang="ko-KR" altLang="en-US" dirty="0"/>
          </a:p>
        </p:txBody>
      </p:sp>
      <p:grpSp>
        <p:nvGrpSpPr>
          <p:cNvPr id="4" name="Group 3"/>
          <p:cNvGrpSpPr/>
          <p:nvPr/>
        </p:nvGrpSpPr>
        <p:grpSpPr>
          <a:xfrm>
            <a:off x="4638009" y="2470506"/>
            <a:ext cx="1063076" cy="22614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3442913" y="1275607"/>
            <a:ext cx="1063076" cy="22614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18" name="TextBox 17"/>
          <p:cNvSpPr txBox="1"/>
          <p:nvPr/>
        </p:nvSpPr>
        <p:spPr>
          <a:xfrm>
            <a:off x="1523999" y="1733551"/>
            <a:ext cx="2100572" cy="502061"/>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Bưu</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chính</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26" name="TextBox 25"/>
          <p:cNvSpPr txBox="1"/>
          <p:nvPr/>
        </p:nvSpPr>
        <p:spPr>
          <a:xfrm>
            <a:off x="3851920" y="2488399"/>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B</a:t>
            </a:r>
            <a:endParaRPr lang="ko-KR" altLang="en-US" sz="3600" b="1" dirty="0">
              <a:solidFill>
                <a:schemeClr val="bg1"/>
              </a:solidFill>
              <a:cs typeface="Arial" pitchFamily="34" charset="0"/>
            </a:endParaRPr>
          </a:p>
        </p:txBody>
      </p:sp>
      <p:sp>
        <p:nvSpPr>
          <p:cNvPr id="27" name="TextBox 26"/>
          <p:cNvSpPr txBox="1"/>
          <p:nvPr/>
        </p:nvSpPr>
        <p:spPr>
          <a:xfrm>
            <a:off x="4662764" y="3676744"/>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D</a:t>
            </a:r>
            <a:endParaRPr lang="ko-KR" altLang="en-US" sz="3600" b="1" dirty="0">
              <a:solidFill>
                <a:schemeClr val="bg1"/>
              </a:solidFill>
              <a:cs typeface="Arial" pitchFamily="34" charset="0"/>
            </a:endParaRPr>
          </a:p>
        </p:txBody>
      </p:sp>
      <p:sp>
        <p:nvSpPr>
          <p:cNvPr id="28" name="TextBox 27"/>
          <p:cNvSpPr txBox="1"/>
          <p:nvPr/>
        </p:nvSpPr>
        <p:spPr>
          <a:xfrm>
            <a:off x="4662764" y="2878622"/>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C</a:t>
            </a:r>
            <a:endParaRPr lang="ko-KR" altLang="en-US" sz="3600" b="1" dirty="0">
              <a:solidFill>
                <a:schemeClr val="bg1"/>
              </a:solidFill>
              <a:cs typeface="Arial" pitchFamily="34" charset="0"/>
            </a:endParaRPr>
          </a:p>
        </p:txBody>
      </p:sp>
      <p:sp>
        <p:nvSpPr>
          <p:cNvPr id="29" name="TextBox 28"/>
          <p:cNvSpPr txBox="1"/>
          <p:nvPr/>
        </p:nvSpPr>
        <p:spPr>
          <a:xfrm>
            <a:off x="3851920" y="1678135"/>
            <a:ext cx="555188"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A</a:t>
            </a:r>
            <a:endParaRPr lang="ko-KR" altLang="en-US" sz="3600" b="1" dirty="0">
              <a:solidFill>
                <a:schemeClr val="bg1"/>
              </a:solidFill>
              <a:cs typeface="Arial" pitchFamily="34" charset="0"/>
            </a:endParaRPr>
          </a:p>
        </p:txBody>
      </p:sp>
      <p:sp>
        <p:nvSpPr>
          <p:cNvPr id="32" name="TextBox 31"/>
          <p:cNvSpPr txBox="1"/>
          <p:nvPr/>
        </p:nvSpPr>
        <p:spPr>
          <a:xfrm>
            <a:off x="5867398" y="3867151"/>
            <a:ext cx="2100572" cy="492443"/>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Khác</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33" name="TextBox 32"/>
          <p:cNvSpPr txBox="1"/>
          <p:nvPr/>
        </p:nvSpPr>
        <p:spPr>
          <a:xfrm>
            <a:off x="1066799" y="2647950"/>
            <a:ext cx="2481572" cy="892552"/>
          </a:xfrm>
          <a:prstGeom prst="rect">
            <a:avLst/>
          </a:prstGeom>
          <a:noFill/>
        </p:spPr>
        <p:txBody>
          <a:bodyPr wrap="square" rtlCol="0">
            <a:spAutoFit/>
          </a:bodyPr>
          <a:lstStyle/>
          <a:p>
            <a:r>
              <a:rPr lang="en-US" altLang="ko-KR" sz="2600" b="1" dirty="0" err="1" smtClean="0">
                <a:solidFill>
                  <a:schemeClr val="tx1">
                    <a:lumMod val="75000"/>
                    <a:lumOff val="25000"/>
                  </a:schemeClr>
                </a:solidFill>
                <a:latin typeface="Times New Roman" pitchFamily="18" charset="0"/>
                <a:cs typeface="Times New Roman" pitchFamily="18" charset="0"/>
              </a:rPr>
              <a:t>Cơ</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quan</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khác</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chuyển</a:t>
            </a:r>
            <a:r>
              <a:rPr lang="en-US" altLang="ko-KR" sz="2600" b="1" dirty="0" smtClean="0">
                <a:solidFill>
                  <a:schemeClr val="tx1">
                    <a:lumMod val="75000"/>
                    <a:lumOff val="25000"/>
                  </a:schemeClr>
                </a:solidFill>
                <a:latin typeface="Times New Roman" pitchFamily="18" charset="0"/>
                <a:cs typeface="Times New Roman" pitchFamily="18" charset="0"/>
              </a:rPr>
              <a:t> </a:t>
            </a:r>
            <a:r>
              <a:rPr lang="en-US" altLang="ko-KR" sz="2600" b="1" dirty="0" err="1" smtClean="0">
                <a:solidFill>
                  <a:schemeClr val="tx1">
                    <a:lumMod val="75000"/>
                    <a:lumOff val="25000"/>
                  </a:schemeClr>
                </a:solidFill>
                <a:latin typeface="Times New Roman" pitchFamily="18" charset="0"/>
                <a:cs typeface="Times New Roman" pitchFamily="18" charset="0"/>
              </a:rPr>
              <a:t>tới</a:t>
            </a:r>
            <a:endParaRPr lang="ko-KR" altLang="en-US" sz="2600" b="1" dirty="0">
              <a:solidFill>
                <a:schemeClr val="tx1">
                  <a:lumMod val="75000"/>
                  <a:lumOff val="25000"/>
                </a:schemeClr>
              </a:solidFill>
              <a:latin typeface="Times New Roman" pitchFamily="18" charset="0"/>
              <a:cs typeface="Times New Roman" pitchFamily="18" charset="0"/>
            </a:endParaRPr>
          </a:p>
        </p:txBody>
      </p:sp>
      <p:sp>
        <p:nvSpPr>
          <p:cNvPr id="34" name="TextBox 33"/>
          <p:cNvSpPr txBox="1"/>
          <p:nvPr/>
        </p:nvSpPr>
        <p:spPr>
          <a:xfrm>
            <a:off x="5791199" y="2724151"/>
            <a:ext cx="2100572" cy="492443"/>
          </a:xfrm>
          <a:prstGeom prst="rect">
            <a:avLst/>
          </a:prstGeom>
          <a:noFill/>
        </p:spPr>
        <p:txBody>
          <a:bodyPr wrap="square" rtlCol="0">
            <a:spAutoFit/>
          </a:bodyPr>
          <a:lstStyle/>
          <a:p>
            <a:r>
              <a:rPr lang="en-US" altLang="ko-KR" sz="2600" b="1" dirty="0" smtClean="0">
                <a:solidFill>
                  <a:schemeClr val="tx1">
                    <a:lumMod val="75000"/>
                    <a:lumOff val="25000"/>
                  </a:schemeClr>
                </a:solidFill>
                <a:latin typeface="Times New Roman" pitchFamily="18" charset="0"/>
                <a:cs typeface="Times New Roman" pitchFamily="18" charset="0"/>
              </a:rPr>
              <a:t>Email</a:t>
            </a:r>
            <a:endParaRPr lang="ko-KR" altLang="en-US" sz="2600" b="1" dirty="0">
              <a:solidFill>
                <a:schemeClr val="tx1">
                  <a:lumMod val="75000"/>
                  <a:lumOff val="2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040756459"/>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343401" y="361953"/>
            <a:ext cx="914400" cy="2032885"/>
            <a:chOff x="4630955" y="3880561"/>
            <a:chExt cx="914400" cy="1945207"/>
          </a:xfrm>
        </p:grpSpPr>
        <p:sp>
          <p:nvSpPr>
            <p:cNvPr id="5" name="Right Triangle 4"/>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 name="Right Triangle 5"/>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3" name="Group 6"/>
          <p:cNvGrpSpPr/>
          <p:nvPr/>
        </p:nvGrpSpPr>
        <p:grpSpPr>
          <a:xfrm rot="10800000">
            <a:off x="3276602" y="361951"/>
            <a:ext cx="910676" cy="2032885"/>
            <a:chOff x="4630955" y="3880561"/>
            <a:chExt cx="914400" cy="1945207"/>
          </a:xfrm>
        </p:grpSpPr>
        <p:sp>
          <p:nvSpPr>
            <p:cNvPr id="8" name="Right Triangle 7"/>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9" name="Right Triangle 8"/>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26" name="TextBox 25"/>
          <p:cNvSpPr txBox="1"/>
          <p:nvPr/>
        </p:nvSpPr>
        <p:spPr>
          <a:xfrm>
            <a:off x="3733800" y="1428753"/>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2</a:t>
            </a:r>
            <a:endParaRPr lang="ko-KR" altLang="en-US" sz="3600" b="1" dirty="0">
              <a:solidFill>
                <a:srgbClr val="FF0000"/>
              </a:solidFill>
              <a:cs typeface="Arial" pitchFamily="34" charset="0"/>
            </a:endParaRPr>
          </a:p>
        </p:txBody>
      </p:sp>
      <p:sp>
        <p:nvSpPr>
          <p:cNvPr id="27" name="TextBox 26"/>
          <p:cNvSpPr txBox="1"/>
          <p:nvPr/>
        </p:nvSpPr>
        <p:spPr>
          <a:xfrm>
            <a:off x="4368157" y="1428753"/>
            <a:ext cx="432444"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4</a:t>
            </a:r>
            <a:endParaRPr lang="ko-KR" altLang="en-US" sz="3600" b="1" dirty="0">
              <a:solidFill>
                <a:srgbClr val="FF0000"/>
              </a:solidFill>
              <a:cs typeface="Arial" pitchFamily="34" charset="0"/>
            </a:endParaRPr>
          </a:p>
        </p:txBody>
      </p:sp>
      <p:sp>
        <p:nvSpPr>
          <p:cNvPr id="28" name="TextBox 27"/>
          <p:cNvSpPr txBox="1"/>
          <p:nvPr/>
        </p:nvSpPr>
        <p:spPr>
          <a:xfrm>
            <a:off x="4368156" y="666753"/>
            <a:ext cx="508645"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3</a:t>
            </a:r>
            <a:endParaRPr lang="ko-KR" altLang="en-US" sz="3600" b="1" dirty="0">
              <a:solidFill>
                <a:srgbClr val="FF0000"/>
              </a:solidFill>
              <a:cs typeface="Arial" pitchFamily="34" charset="0"/>
            </a:endParaRPr>
          </a:p>
        </p:txBody>
      </p:sp>
      <p:sp>
        <p:nvSpPr>
          <p:cNvPr id="29" name="TextBox 28"/>
          <p:cNvSpPr txBox="1"/>
          <p:nvPr/>
        </p:nvSpPr>
        <p:spPr>
          <a:xfrm>
            <a:off x="3733800" y="666753"/>
            <a:ext cx="4789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1</a:t>
            </a:r>
            <a:endParaRPr lang="ko-KR" altLang="en-US" sz="3600" b="1" dirty="0">
              <a:solidFill>
                <a:srgbClr val="FF0000"/>
              </a:solidFill>
              <a:cs typeface="Arial" pitchFamily="34" charset="0"/>
            </a:endParaRPr>
          </a:p>
        </p:txBody>
      </p:sp>
      <p:sp>
        <p:nvSpPr>
          <p:cNvPr id="32" name="Rectangle 31"/>
          <p:cNvSpPr/>
          <p:nvPr/>
        </p:nvSpPr>
        <p:spPr>
          <a:xfrm>
            <a:off x="609600" y="2800351"/>
            <a:ext cx="2362201" cy="1015663"/>
          </a:xfrm>
          <a:prstGeom prst="rect">
            <a:avLst/>
          </a:prstGeom>
        </p:spPr>
        <p:txBody>
          <a:bodyPr wrap="square">
            <a:spAutoFit/>
          </a:bodyPr>
          <a:lstStyle/>
          <a:p>
            <a:r>
              <a:rPr lang="en-US" sz="3000" b="1" i="1" dirty="0" smtClean="0">
                <a:solidFill>
                  <a:srgbClr val="FF0000"/>
                </a:solidFill>
                <a:latin typeface="Times New Roman" pitchFamily="18" charset="0"/>
                <a:cs typeface="Times New Roman" pitchFamily="18" charset="0"/>
              </a:rPr>
              <a:t>HƯỚNG XỬ LÝ  ĐƠN</a:t>
            </a:r>
          </a:p>
        </p:txBody>
      </p:sp>
      <p:sp>
        <p:nvSpPr>
          <p:cNvPr id="33" name="Rectangle 32"/>
          <p:cNvSpPr/>
          <p:nvPr/>
        </p:nvSpPr>
        <p:spPr>
          <a:xfrm>
            <a:off x="1752602" y="1657352"/>
            <a:ext cx="1676400" cy="369332"/>
          </a:xfrm>
          <a:prstGeom prst="rect">
            <a:avLst/>
          </a:prstGeom>
        </p:spPr>
        <p:txBody>
          <a:bodyPr wrap="square">
            <a:spAutoFit/>
          </a:bodyPr>
          <a:lstStyle/>
          <a:p>
            <a:r>
              <a:rPr lang="vi-VN" b="1" i="1" dirty="0" smtClean="0"/>
              <a:t>Chuyển đơn</a:t>
            </a:r>
            <a:r>
              <a:rPr lang="vi-VN" dirty="0" smtClean="0"/>
              <a:t> </a:t>
            </a:r>
            <a:endParaRPr lang="en-US" dirty="0"/>
          </a:p>
        </p:txBody>
      </p:sp>
      <p:sp>
        <p:nvSpPr>
          <p:cNvPr id="36" name="Rectangle 35"/>
          <p:cNvSpPr/>
          <p:nvPr/>
        </p:nvSpPr>
        <p:spPr>
          <a:xfrm>
            <a:off x="5257802" y="742950"/>
            <a:ext cx="1066800" cy="369332"/>
          </a:xfrm>
          <a:prstGeom prst="rect">
            <a:avLst/>
          </a:prstGeom>
        </p:spPr>
        <p:txBody>
          <a:bodyPr wrap="square">
            <a:spAutoFit/>
          </a:bodyPr>
          <a:lstStyle/>
          <a:p>
            <a:r>
              <a:rPr lang="vi-VN" b="1" i="1" dirty="0" smtClean="0"/>
              <a:t>Trả đơn</a:t>
            </a:r>
            <a:r>
              <a:rPr lang="vi-VN" dirty="0" smtClean="0"/>
              <a:t> </a:t>
            </a:r>
            <a:endParaRPr lang="en-US" dirty="0"/>
          </a:p>
        </p:txBody>
      </p:sp>
      <p:sp>
        <p:nvSpPr>
          <p:cNvPr id="38" name="Rectangle 37"/>
          <p:cNvSpPr/>
          <p:nvPr/>
        </p:nvSpPr>
        <p:spPr>
          <a:xfrm>
            <a:off x="1828801" y="742952"/>
            <a:ext cx="1676400" cy="369332"/>
          </a:xfrm>
          <a:prstGeom prst="rect">
            <a:avLst/>
          </a:prstGeom>
        </p:spPr>
        <p:txBody>
          <a:bodyPr wrap="square">
            <a:spAutoFit/>
          </a:bodyPr>
          <a:lstStyle/>
          <a:p>
            <a:r>
              <a:rPr lang="en-US" b="1" i="1" dirty="0" err="1" smtClean="0"/>
              <a:t>Hướng</a:t>
            </a:r>
            <a:r>
              <a:rPr lang="en-US" b="1" i="1" dirty="0" smtClean="0"/>
              <a:t> </a:t>
            </a:r>
            <a:r>
              <a:rPr lang="en-US" b="1" i="1" dirty="0" err="1" smtClean="0"/>
              <a:t>dẫn</a:t>
            </a:r>
            <a:endParaRPr lang="en-US" dirty="0"/>
          </a:p>
        </p:txBody>
      </p:sp>
      <p:sp>
        <p:nvSpPr>
          <p:cNvPr id="39" name="Rectangle 38"/>
          <p:cNvSpPr/>
          <p:nvPr/>
        </p:nvSpPr>
        <p:spPr>
          <a:xfrm>
            <a:off x="5257800" y="1352553"/>
            <a:ext cx="1600201" cy="646331"/>
          </a:xfrm>
          <a:prstGeom prst="rect">
            <a:avLst/>
          </a:prstGeom>
        </p:spPr>
        <p:txBody>
          <a:bodyPr wrap="square">
            <a:spAutoFit/>
          </a:bodyPr>
          <a:lstStyle/>
          <a:p>
            <a:r>
              <a:rPr lang="vi-VN" b="1" i="1" dirty="0" smtClean="0"/>
              <a:t>Lưu và theo dõi</a:t>
            </a:r>
            <a:r>
              <a:rPr lang="vi-VN" dirty="0" smtClean="0"/>
              <a:t> </a:t>
            </a:r>
            <a:endParaRPr lang="en-US" dirty="0"/>
          </a:p>
        </p:txBody>
      </p:sp>
      <p:grpSp>
        <p:nvGrpSpPr>
          <p:cNvPr id="4" name="Group 3"/>
          <p:cNvGrpSpPr/>
          <p:nvPr/>
        </p:nvGrpSpPr>
        <p:grpSpPr>
          <a:xfrm>
            <a:off x="6019801" y="2876550"/>
            <a:ext cx="914400" cy="2032885"/>
            <a:chOff x="4630955" y="3880561"/>
            <a:chExt cx="914400" cy="1945207"/>
          </a:xfrm>
        </p:grpSpPr>
        <p:sp>
          <p:nvSpPr>
            <p:cNvPr id="41" name="Right Triangle 40"/>
            <p:cNvSpPr/>
            <p:nvPr/>
          </p:nvSpPr>
          <p:spPr>
            <a:xfrm>
              <a:off x="4630955" y="3880561"/>
              <a:ext cx="914400" cy="914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2" name="Right Triangle 41"/>
            <p:cNvSpPr/>
            <p:nvPr/>
          </p:nvSpPr>
          <p:spPr>
            <a:xfrm rot="5400000">
              <a:off x="4630955" y="4911368"/>
              <a:ext cx="914400" cy="9144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grpSp>
      <p:grpSp>
        <p:nvGrpSpPr>
          <p:cNvPr id="7" name="Group 6"/>
          <p:cNvGrpSpPr/>
          <p:nvPr/>
        </p:nvGrpSpPr>
        <p:grpSpPr>
          <a:xfrm rot="10800000">
            <a:off x="5029200" y="2876550"/>
            <a:ext cx="838201" cy="2032885"/>
            <a:chOff x="4630955" y="3880561"/>
            <a:chExt cx="914400" cy="1945207"/>
          </a:xfrm>
        </p:grpSpPr>
        <p:sp>
          <p:nvSpPr>
            <p:cNvPr id="44" name="Right Triangle 43"/>
            <p:cNvSpPr/>
            <p:nvPr/>
          </p:nvSpPr>
          <p:spPr>
            <a:xfrm>
              <a:off x="4630955" y="3880561"/>
              <a:ext cx="914400" cy="9144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5" name="Right Triangle 44"/>
            <p:cNvSpPr/>
            <p:nvPr/>
          </p:nvSpPr>
          <p:spPr>
            <a:xfrm rot="5400000">
              <a:off x="4630955" y="4911368"/>
              <a:ext cx="914400" cy="9144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grpSp>
      <p:sp>
        <p:nvSpPr>
          <p:cNvPr id="46" name="TextBox 45"/>
          <p:cNvSpPr txBox="1"/>
          <p:nvPr/>
        </p:nvSpPr>
        <p:spPr>
          <a:xfrm>
            <a:off x="5486400" y="3257551"/>
            <a:ext cx="326588"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5</a:t>
            </a:r>
            <a:endParaRPr lang="ko-KR" altLang="en-US" sz="3600" b="1" dirty="0">
              <a:solidFill>
                <a:srgbClr val="FF0000"/>
              </a:solidFill>
              <a:cs typeface="Arial" pitchFamily="34" charset="0"/>
            </a:endParaRPr>
          </a:p>
        </p:txBody>
      </p:sp>
      <p:sp>
        <p:nvSpPr>
          <p:cNvPr id="47" name="TextBox 46"/>
          <p:cNvSpPr txBox="1"/>
          <p:nvPr/>
        </p:nvSpPr>
        <p:spPr>
          <a:xfrm>
            <a:off x="6096000" y="3943351"/>
            <a:ext cx="304800"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8</a:t>
            </a:r>
            <a:endParaRPr lang="ko-KR" altLang="en-US" sz="3600" b="1" dirty="0">
              <a:solidFill>
                <a:schemeClr val="bg1"/>
              </a:solidFill>
              <a:cs typeface="Arial" pitchFamily="34" charset="0"/>
            </a:endParaRPr>
          </a:p>
        </p:txBody>
      </p:sp>
      <p:sp>
        <p:nvSpPr>
          <p:cNvPr id="48" name="TextBox 47"/>
          <p:cNvSpPr txBox="1"/>
          <p:nvPr/>
        </p:nvSpPr>
        <p:spPr>
          <a:xfrm>
            <a:off x="6019800" y="3257551"/>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7</a:t>
            </a:r>
            <a:endParaRPr lang="ko-KR" altLang="en-US" sz="3600" b="1" dirty="0">
              <a:solidFill>
                <a:srgbClr val="FF0000"/>
              </a:solidFill>
              <a:cs typeface="Arial" pitchFamily="34" charset="0"/>
            </a:endParaRPr>
          </a:p>
        </p:txBody>
      </p:sp>
      <p:sp>
        <p:nvSpPr>
          <p:cNvPr id="49" name="TextBox 48"/>
          <p:cNvSpPr txBox="1"/>
          <p:nvPr/>
        </p:nvSpPr>
        <p:spPr>
          <a:xfrm>
            <a:off x="5486401" y="3906620"/>
            <a:ext cx="381001" cy="646331"/>
          </a:xfrm>
          <a:prstGeom prst="rect">
            <a:avLst/>
          </a:prstGeom>
          <a:noFill/>
        </p:spPr>
        <p:txBody>
          <a:bodyPr wrap="square" rtlCol="0">
            <a:spAutoFit/>
          </a:bodyPr>
          <a:lstStyle/>
          <a:p>
            <a:pPr algn="ctr"/>
            <a:r>
              <a:rPr lang="en-US" altLang="ko-KR" sz="3600" b="1" dirty="0" smtClean="0">
                <a:solidFill>
                  <a:srgbClr val="FF0000"/>
                </a:solidFill>
                <a:cs typeface="Arial" pitchFamily="34" charset="0"/>
              </a:rPr>
              <a:t>6</a:t>
            </a:r>
            <a:endParaRPr lang="ko-KR" altLang="en-US" sz="3600" b="1" dirty="0">
              <a:solidFill>
                <a:srgbClr val="FF0000"/>
              </a:solidFill>
              <a:cs typeface="Arial" pitchFamily="34" charset="0"/>
            </a:endParaRPr>
          </a:p>
        </p:txBody>
      </p:sp>
      <p:sp>
        <p:nvSpPr>
          <p:cNvPr id="50" name="Rectangle 49"/>
          <p:cNvSpPr/>
          <p:nvPr/>
        </p:nvSpPr>
        <p:spPr>
          <a:xfrm>
            <a:off x="4114801" y="2876551"/>
            <a:ext cx="1600201" cy="646331"/>
          </a:xfrm>
          <a:prstGeom prst="rect">
            <a:avLst/>
          </a:prstGeom>
        </p:spPr>
        <p:txBody>
          <a:bodyPr wrap="square">
            <a:spAutoFit/>
          </a:bodyPr>
          <a:lstStyle/>
          <a:p>
            <a:r>
              <a:rPr lang="vi-VN" b="1" i="1" dirty="0" smtClean="0"/>
              <a:t>Ra văn bản đôn đốc</a:t>
            </a:r>
            <a:r>
              <a:rPr lang="vi-VN" dirty="0" smtClean="0"/>
              <a:t> </a:t>
            </a:r>
            <a:endParaRPr lang="en-US" dirty="0"/>
          </a:p>
        </p:txBody>
      </p:sp>
      <p:sp>
        <p:nvSpPr>
          <p:cNvPr id="51" name="Rectangle 50"/>
          <p:cNvSpPr/>
          <p:nvPr/>
        </p:nvSpPr>
        <p:spPr>
          <a:xfrm>
            <a:off x="6781801" y="2876551"/>
            <a:ext cx="1524000" cy="646331"/>
          </a:xfrm>
          <a:prstGeom prst="rect">
            <a:avLst/>
          </a:prstGeom>
        </p:spPr>
        <p:txBody>
          <a:bodyPr wrap="square">
            <a:spAutoFit/>
          </a:bodyPr>
          <a:lstStyle/>
          <a:p>
            <a:r>
              <a:rPr lang="vi-VN" b="1" i="1" dirty="0" smtClean="0"/>
              <a:t>Ra văn bản thông báo</a:t>
            </a:r>
            <a:endParaRPr lang="en-US" dirty="0"/>
          </a:p>
        </p:txBody>
      </p:sp>
      <p:sp>
        <p:nvSpPr>
          <p:cNvPr id="52" name="Rectangle 51"/>
          <p:cNvSpPr/>
          <p:nvPr/>
        </p:nvSpPr>
        <p:spPr>
          <a:xfrm>
            <a:off x="3429001" y="4095751"/>
            <a:ext cx="1828800" cy="646331"/>
          </a:xfrm>
          <a:prstGeom prst="rect">
            <a:avLst/>
          </a:prstGeom>
        </p:spPr>
        <p:txBody>
          <a:bodyPr wrap="square">
            <a:spAutoFit/>
          </a:bodyPr>
          <a:lstStyle/>
          <a:p>
            <a:r>
              <a:rPr lang="en-US" b="1" i="1" dirty="0" err="1" smtClean="0"/>
              <a:t>Từ</a:t>
            </a:r>
            <a:r>
              <a:rPr lang="en-US" b="1" i="1" dirty="0" smtClean="0"/>
              <a:t> </a:t>
            </a:r>
            <a:r>
              <a:rPr lang="en-US" b="1" i="1" dirty="0" err="1" smtClean="0"/>
              <a:t>chối</a:t>
            </a:r>
            <a:r>
              <a:rPr lang="en-US" b="1" i="1" dirty="0" smtClean="0"/>
              <a:t> </a:t>
            </a:r>
            <a:r>
              <a:rPr lang="en-US" b="1" i="1" dirty="0" err="1" smtClean="0"/>
              <a:t>tiếp</a:t>
            </a:r>
            <a:r>
              <a:rPr lang="en-US" b="1" i="1" dirty="0" smtClean="0"/>
              <a:t>/</a:t>
            </a:r>
            <a:r>
              <a:rPr lang="en-US" b="1" i="1" dirty="0" err="1" smtClean="0"/>
              <a:t>từ</a:t>
            </a:r>
            <a:r>
              <a:rPr lang="en-US" b="1" i="1" dirty="0" smtClean="0"/>
              <a:t> </a:t>
            </a:r>
            <a:r>
              <a:rPr lang="en-US" b="1" i="1" dirty="0" err="1" smtClean="0"/>
              <a:t>chối</a:t>
            </a:r>
            <a:r>
              <a:rPr lang="en-US" b="1" i="1" dirty="0" smtClean="0"/>
              <a:t> </a:t>
            </a:r>
            <a:r>
              <a:rPr lang="en-US" b="1" i="1" dirty="0" err="1" smtClean="0"/>
              <a:t>thụ</a:t>
            </a:r>
            <a:r>
              <a:rPr lang="en-US" b="1" i="1" dirty="0" smtClean="0"/>
              <a:t> </a:t>
            </a:r>
            <a:r>
              <a:rPr lang="en-US" b="1" i="1" dirty="0" err="1" smtClean="0"/>
              <a:t>lý</a:t>
            </a:r>
            <a:r>
              <a:rPr lang="en-US" dirty="0" smtClean="0"/>
              <a:t> </a:t>
            </a:r>
            <a:endParaRPr lang="en-US" dirty="0"/>
          </a:p>
        </p:txBody>
      </p:sp>
      <p:sp>
        <p:nvSpPr>
          <p:cNvPr id="53" name="Rectangle 52"/>
          <p:cNvSpPr/>
          <p:nvPr/>
        </p:nvSpPr>
        <p:spPr>
          <a:xfrm>
            <a:off x="6858000" y="4019550"/>
            <a:ext cx="1447801" cy="923330"/>
          </a:xfrm>
          <a:prstGeom prst="rect">
            <a:avLst/>
          </a:prstGeom>
        </p:spPr>
        <p:txBody>
          <a:bodyPr wrap="square">
            <a:spAutoFit/>
          </a:bodyPr>
          <a:lstStyle/>
          <a:p>
            <a:r>
              <a:rPr lang="en-US" b="1" i="1" dirty="0" err="1" smtClean="0">
                <a:solidFill>
                  <a:srgbClr val="C00000"/>
                </a:solidFill>
              </a:rPr>
              <a:t>Thụ</a:t>
            </a:r>
            <a:r>
              <a:rPr lang="en-US" b="1" i="1" dirty="0" smtClean="0">
                <a:solidFill>
                  <a:srgbClr val="C00000"/>
                </a:solidFill>
              </a:rPr>
              <a:t> </a:t>
            </a:r>
            <a:r>
              <a:rPr lang="en-US" b="1" i="1" dirty="0" err="1" smtClean="0">
                <a:solidFill>
                  <a:srgbClr val="C00000"/>
                </a:solidFill>
              </a:rPr>
              <a:t>lý</a:t>
            </a:r>
            <a:r>
              <a:rPr lang="en-US" b="1" i="1" dirty="0" smtClean="0">
                <a:solidFill>
                  <a:srgbClr val="C00000"/>
                </a:solidFill>
              </a:rPr>
              <a:t> </a:t>
            </a:r>
            <a:r>
              <a:rPr lang="en-US" b="1" i="1" dirty="0" err="1" smtClean="0">
                <a:solidFill>
                  <a:srgbClr val="C00000"/>
                </a:solidFill>
              </a:rPr>
              <a:t>giải</a:t>
            </a:r>
            <a:r>
              <a:rPr lang="en-US" b="1" i="1" dirty="0" smtClean="0">
                <a:solidFill>
                  <a:srgbClr val="C00000"/>
                </a:solidFill>
              </a:rPr>
              <a:t> </a:t>
            </a:r>
            <a:r>
              <a:rPr lang="en-US" b="1" i="1" dirty="0" err="1" smtClean="0">
                <a:solidFill>
                  <a:srgbClr val="C00000"/>
                </a:solidFill>
              </a:rPr>
              <a:t>quyết</a:t>
            </a:r>
            <a:r>
              <a:rPr lang="en-US" dirty="0" smtClean="0">
                <a:solidFill>
                  <a:srgbClr val="C00000"/>
                </a:solidFill>
              </a:rPr>
              <a:t> </a:t>
            </a:r>
            <a:r>
              <a:rPr lang="en-US" dirty="0" smtClean="0"/>
              <a:t/>
            </a:r>
            <a:br>
              <a:rPr lang="en-US" dirty="0" smtClean="0"/>
            </a:br>
            <a:endParaRPr lang="en-US" dirty="0"/>
          </a:p>
        </p:txBody>
      </p:sp>
    </p:spTree>
    <p:extLst>
      <p:ext uri="{BB962C8B-B14F-4D97-AF65-F5344CB8AC3E}">
        <p14:creationId xmlns:p14="http://schemas.microsoft.com/office/powerpoint/2010/main" xmlns="" val="404075645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0" y="2174374"/>
            <a:ext cx="5257801" cy="778376"/>
          </a:xfrm>
        </p:spPr>
        <p:txBody>
          <a:bodyPr/>
          <a:lstStyle/>
          <a:p>
            <a:r>
              <a:rPr lang="en-US" altLang="ko-KR" sz="5000" dirty="0" smtClean="0">
                <a:latin typeface="Times New Roman" pitchFamily="18" charset="0"/>
                <a:cs typeface="Times New Roman" pitchFamily="18" charset="0"/>
              </a:rPr>
              <a:t>TIẾP CÔNG DÂN</a:t>
            </a:r>
            <a:endParaRPr lang="ko-KR" altLang="en-US" sz="5000" dirty="0">
              <a:latin typeface="Times New Roman" pitchFamily="18" charset="0"/>
              <a:cs typeface="Times New Roman" pitchFamily="18" charset="0"/>
            </a:endParaRPr>
          </a:p>
        </p:txBody>
      </p:sp>
      <p:sp>
        <p:nvSpPr>
          <p:cNvPr id="6" name="직사각형 39"/>
          <p:cNvSpPr/>
          <p:nvPr/>
        </p:nvSpPr>
        <p:spPr>
          <a:xfrm>
            <a:off x="1981200" y="2090976"/>
            <a:ext cx="8382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a:t>
            </a:r>
            <a:endParaRPr lang="ko-KR" altLang="en-US" sz="2800" dirty="0"/>
          </a:p>
        </p:txBody>
      </p:sp>
    </p:spTree>
    <p:extLst>
      <p:ext uri="{BB962C8B-B14F-4D97-AF65-F5344CB8AC3E}">
        <p14:creationId xmlns:p14="http://schemas.microsoft.com/office/powerpoint/2010/main" xmlns="" val="310123426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286000" y="361951"/>
            <a:ext cx="4191001" cy="536685"/>
          </a:xfrm>
          <a:prstGeom prst="rect">
            <a:avLst/>
          </a:prstGeom>
        </p:spPr>
        <p:txBody>
          <a:bodyPr wrap="square">
            <a:spAutoFit/>
          </a:bodyPr>
          <a:lstStyle/>
          <a:p>
            <a:r>
              <a:rPr lang="vi-VN" sz="2800" b="1" i="1" dirty="0" smtClean="0">
                <a:latin typeface="Times New Roman" pitchFamily="18" charset="0"/>
                <a:cs typeface="Times New Roman" pitchFamily="18" charset="0"/>
              </a:rPr>
              <a:t>Quy trình xử lý đơn thư </a:t>
            </a:r>
            <a:r>
              <a:rPr lang="vi-VN"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21" name="Rectangle 20"/>
          <p:cNvSpPr/>
          <p:nvPr/>
        </p:nvSpPr>
        <p:spPr>
          <a:xfrm>
            <a:off x="609600" y="971550"/>
            <a:ext cx="7924800" cy="3416320"/>
          </a:xfrm>
          <a:prstGeom prst="rect">
            <a:avLst/>
          </a:prstGeom>
        </p:spPr>
        <p:txBody>
          <a:bodyPr wrap="square">
            <a:spAutoFit/>
          </a:bodyPr>
          <a:lstStyle/>
          <a:p>
            <a:r>
              <a:rPr lang="vi-VN" b="1" i="1" dirty="0" smtClean="0">
                <a:latin typeface="Times New Roman" pitchFamily="18" charset="0"/>
                <a:cs typeface="Times New Roman" pitchFamily="18" charset="0"/>
              </a:rPr>
              <a:t/>
            </a:r>
            <a:br>
              <a:rPr lang="vi-VN" b="1" i="1" dirty="0" smtClean="0">
                <a:latin typeface="Times New Roman" pitchFamily="18" charset="0"/>
                <a:cs typeface="Times New Roman" pitchFamily="18" charset="0"/>
              </a:rPr>
            </a:br>
            <a:r>
              <a:rPr lang="en-US" b="1" i="1" dirty="0" smtClean="0">
                <a:latin typeface="Times New Roman" pitchFamily="18" charset="0"/>
                <a:cs typeface="Times New Roman" pitchFamily="18" charset="0"/>
              </a:rPr>
              <a:t>Q</a:t>
            </a:r>
            <a:r>
              <a:rPr lang="vi-VN" b="1" dirty="0" smtClean="0">
                <a:latin typeface="Times New Roman" pitchFamily="18" charset="0"/>
                <a:cs typeface="Times New Roman" pitchFamily="18" charset="0"/>
              </a:rPr>
              <a:t>uy trình 1: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Kết thúc</a:t>
            </a:r>
            <a:r>
              <a:rPr lang="vi-VN" dirty="0" smtClean="0">
                <a:latin typeface="Times New Roman" pitchFamily="18" charset="0"/>
                <a:cs typeface="Times New Roman" pitchFamily="18" charset="0"/>
              </a:rPr>
              <a:t>” → bấm chức năng “Kết thúc” để thực hiện kết thúc tiếp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ông</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dân và đơn thư không được xử lý trên phần mềm</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r>
              <a:rPr lang="vi-VN" b="1" dirty="0" smtClean="0">
                <a:latin typeface="Times New Roman" pitchFamily="18" charset="0"/>
                <a:cs typeface="Times New Roman" pitchFamily="18" charset="0"/>
              </a:rPr>
              <a:t>Quy trình 2: </a:t>
            </a:r>
            <a:r>
              <a:rPr lang="en-US" b="1"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TP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TP</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kết quả xử lý” để thực hiện trình kết quả xử lý</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lên lãnh đạo phê duyệt được chọn.</a:t>
            </a:r>
            <a:br>
              <a:rPr lang="vi-VN"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Quy trình 3: </a:t>
            </a:r>
            <a:r>
              <a:rPr lang="en-US" b="1"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a:t>
            </a:r>
            <a:r>
              <a:rPr lang="vi-VN" b="1" dirty="0" smtClean="0">
                <a:latin typeface="Times New Roman" pitchFamily="18" charset="0"/>
                <a:cs typeface="Times New Roman" pitchFamily="18" charset="0"/>
              </a:rPr>
              <a:t>Trình duyệt LĐ kết quả xử lý</a:t>
            </a:r>
            <a:r>
              <a:rPr lang="vi-VN" dirty="0" smtClean="0">
                <a:latin typeface="Times New Roman" pitchFamily="18" charset="0"/>
                <a:cs typeface="Times New Roman" pitchFamily="18" charset="0"/>
              </a:rPr>
              <a:t>” → Chọn người duyệt → Chức vụ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của lãnh đạo do hệ thống tự hiển thị → bấm “Trình duyệt LĐ kết quả xử lý” để thực hiện trình kết quả xử lý lên</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lãnh đạo phê duyệt được chọ</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
            </a:r>
            <a:br>
              <a:rPr lang="vi-VN"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xmlns="" val="404075645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762000" y="1047750"/>
            <a:ext cx="7848601" cy="3048000"/>
          </a:xfrm>
        </p:spPr>
        <p:txBody>
          <a:bodyPr/>
          <a:lstStyle/>
          <a:p>
            <a:pPr marL="742950" lvl="0" indent="-742950" algn="l"/>
            <a:r>
              <a:rPr lang="en-US" altLang="ko-KR" sz="2200" b="1" dirty="0" smtClean="0">
                <a:solidFill>
                  <a:schemeClr val="tx1"/>
                </a:solidFill>
                <a:latin typeface="Times New Roman" pitchFamily="18" charset="0"/>
                <a:cs typeface="Times New Roman" pitchFamily="18" charset="0"/>
              </a:rPr>
              <a:t>1. </a:t>
            </a:r>
            <a:r>
              <a:rPr lang="en-US" altLang="ko-KR" sz="2200" b="1" dirty="0" err="1" smtClean="0">
                <a:solidFill>
                  <a:schemeClr val="tx1"/>
                </a:solidFill>
                <a:latin typeface="Times New Roman" pitchFamily="18" charset="0"/>
                <a:cs typeface="Times New Roman" pitchFamily="18" charset="0"/>
              </a:rPr>
              <a:t>Trưởng</a:t>
            </a:r>
            <a:r>
              <a:rPr lang="en-US" altLang="ko-KR" sz="2200" b="1" dirty="0" smtClean="0">
                <a:solidFill>
                  <a:schemeClr val="tx1"/>
                </a:solidFill>
                <a:latin typeface="Times New Roman" pitchFamily="18" charset="0"/>
                <a:cs typeface="Times New Roman" pitchFamily="18" charset="0"/>
              </a:rPr>
              <a:t> Ban </a:t>
            </a:r>
            <a:r>
              <a:rPr lang="en-US" altLang="ko-KR" sz="2200" b="1" dirty="0" err="1" smtClean="0">
                <a:solidFill>
                  <a:schemeClr val="tx1"/>
                </a:solidFill>
                <a:latin typeface="Times New Roman" pitchFamily="18" charset="0"/>
                <a:cs typeface="Times New Roman" pitchFamily="18" charset="0"/>
              </a:rPr>
              <a:t>Tiếp</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công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dân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huyện</a:t>
            </a:r>
            <a:r>
              <a:rPr lang="en-US" altLang="ko-KR" sz="2200" b="1"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Phê</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duyệt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kết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quả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xử</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lý</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viên</a:t>
            </a:r>
            <a:r>
              <a:rPr lang="en-US" altLang="ko-KR" sz="2200" dirty="0" smtClean="0">
                <a:solidFill>
                  <a:schemeClr val="tx1"/>
                </a:solidFill>
                <a:latin typeface="Times New Roman" pitchFamily="18" charset="0"/>
                <a:cs typeface="Times New Roman" pitchFamily="18" charset="0"/>
              </a:rPr>
              <a:t> Ban </a:t>
            </a:r>
            <a:r>
              <a:rPr lang="en-US" altLang="ko-KR" sz="2200" dirty="0" err="1" smtClean="0">
                <a:solidFill>
                  <a:schemeClr val="tx1"/>
                </a:solidFill>
                <a:latin typeface="Times New Roman" pitchFamily="18" charset="0"/>
                <a:cs typeface="Times New Roman" pitchFamily="18" charset="0"/>
              </a:rPr>
              <a:t>Tiếp</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công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dân</a:t>
            </a:r>
            <a:endParaRPr lang="en-US" altLang="ko-KR" sz="2200" dirty="0" smtClean="0">
              <a:solidFill>
                <a:schemeClr val="tx1"/>
              </a:solidFill>
              <a:latin typeface="Times New Roman" pitchFamily="18" charset="0"/>
              <a:cs typeface="Times New Roman" pitchFamily="18" charset="0"/>
            </a:endParaRPr>
          </a:p>
          <a:p>
            <a:pPr marL="742950" lvl="0" indent="-742950" algn="l"/>
            <a:r>
              <a:rPr lang="en-US" altLang="ko-KR" sz="2200" dirty="0" err="1" smtClean="0">
                <a:solidFill>
                  <a:schemeClr val="tx1"/>
                </a:solidFill>
                <a:latin typeface="Times New Roman" pitchFamily="18" charset="0"/>
                <a:cs typeface="Times New Roman" pitchFamily="18" charset="0"/>
              </a:rPr>
              <a:t>huyện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trình</a:t>
            </a:r>
            <a:r>
              <a:rPr lang="en-US" altLang="ko-KR" sz="2200" dirty="0" smtClean="0">
                <a:solidFill>
                  <a:schemeClr val="tx1"/>
                </a:solidFill>
                <a:latin typeface="Times New Roman" pitchFamily="18" charset="0"/>
                <a:cs typeface="Times New Roman" pitchFamily="18" charset="0"/>
              </a:rPr>
              <a:t>. </a:t>
            </a:r>
          </a:p>
          <a:p>
            <a:pPr marL="742950" lvl="0" indent="-742950" algn="l"/>
            <a:endParaRPr lang="en-US" altLang="ko-KR" sz="2200" b="1" dirty="0" smtClean="0">
              <a:solidFill>
                <a:schemeClr val="tx1"/>
              </a:solidFill>
              <a:latin typeface="Times New Roman" pitchFamily="18" charset="0"/>
              <a:cs typeface="Times New Roman" pitchFamily="18" charset="0"/>
            </a:endParaRPr>
          </a:p>
          <a:p>
            <a:pPr marL="742950" lvl="0" indent="-742950" algn="l"/>
            <a:r>
              <a:rPr lang="en-US" altLang="ko-KR" sz="2200" b="1" dirty="0" smtClean="0">
                <a:solidFill>
                  <a:schemeClr val="tx1"/>
                </a:solidFill>
                <a:latin typeface="Times New Roman" pitchFamily="18" charset="0"/>
                <a:cs typeface="Times New Roman" pitchFamily="18" charset="0"/>
              </a:rPr>
              <a:t>2. </a:t>
            </a:r>
            <a:r>
              <a:rPr lang="en-US" altLang="ko-KR" sz="2200" b="1" dirty="0" err="1" smtClean="0">
                <a:solidFill>
                  <a:schemeClr val="tx1"/>
                </a:solidFill>
                <a:latin typeface="Times New Roman" pitchFamily="18" charset="0"/>
                <a:cs typeface="Times New Roman" pitchFamily="18" charset="0"/>
              </a:rPr>
              <a:t>Trưởng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phòng</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môn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Chánh</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Thanh</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huyện</a:t>
            </a:r>
            <a:r>
              <a:rPr lang="en-US" altLang="ko-KR" sz="2200" b="1" dirty="0" smtClean="0">
                <a:solidFill>
                  <a:schemeClr val="tx1"/>
                </a:solidFill>
                <a:latin typeface="Times New Roman" pitchFamily="18" charset="0"/>
                <a:cs typeface="Times New Roman" pitchFamily="18" charset="0"/>
              </a:rPr>
              <a:t>: </a:t>
            </a:r>
          </a:p>
          <a:p>
            <a:pPr marL="742950" lvl="0" indent="-742950" algn="l"/>
            <a:r>
              <a:rPr lang="en-US" altLang="ko-KR" sz="2200" dirty="0" err="1" smtClean="0">
                <a:solidFill>
                  <a:schemeClr val="tx1"/>
                </a:solidFill>
                <a:latin typeface="Times New Roman" pitchFamily="18" charset="0"/>
                <a:cs typeface="Times New Roman" pitchFamily="18" charset="0"/>
              </a:rPr>
              <a:t>Phê</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duyệt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kết</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quả</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xử</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lý</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đơn</a:t>
            </a:r>
            <a:r>
              <a:rPr lang="en-US" altLang="ko-KR" sz="2200" dirty="0" smtClean="0">
                <a:solidFill>
                  <a:schemeClr val="tx1"/>
                </a:solidFill>
                <a:latin typeface="Times New Roman" pitchFamily="18" charset="0"/>
                <a:cs typeface="Times New Roman" pitchFamily="18" charset="0"/>
              </a:rPr>
              <a:t> do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viên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các</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phòng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chuyên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môn</a:t>
            </a:r>
            <a:r>
              <a:rPr lang="en-US" altLang="ko-KR" sz="2200" dirty="0" smtClean="0">
                <a:solidFill>
                  <a:schemeClr val="tx1"/>
                </a:solidFill>
                <a:latin typeface="Times New Roman" pitchFamily="18" charset="0"/>
                <a:cs typeface="Times New Roman" pitchFamily="18" charset="0"/>
              </a:rPr>
              <a:t>,</a:t>
            </a:r>
          </a:p>
          <a:p>
            <a:pPr marL="742950" lvl="0" indent="-742950" algn="l"/>
            <a:r>
              <a:rPr lang="en-US" altLang="ko-KR" sz="2200" dirty="0" err="1" smtClean="0">
                <a:solidFill>
                  <a:schemeClr val="tx1"/>
                </a:solidFill>
                <a:latin typeface="Times New Roman" pitchFamily="18" charset="0"/>
                <a:cs typeface="Times New Roman" pitchFamily="18" charset="0"/>
              </a:rPr>
              <a:t>Thanh</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tra</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huyện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trình</a:t>
            </a:r>
            <a:r>
              <a:rPr lang="en-US" altLang="ko-KR" sz="2200" dirty="0" smtClean="0">
                <a:solidFill>
                  <a:schemeClr val="tx1"/>
                </a:solidFill>
                <a:latin typeface="Times New Roman" pitchFamily="18" charset="0"/>
                <a:cs typeface="Times New Roman" pitchFamily="18" charset="0"/>
              </a:rPr>
              <a:t>. </a:t>
            </a: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85751"/>
            <a:ext cx="6934201" cy="707886"/>
          </a:xfrm>
          <a:prstGeom prst="rect">
            <a:avLst/>
          </a:prstGeom>
        </p:spPr>
        <p:txBody>
          <a:bodyPr wrap="square">
            <a:spAutoFit/>
          </a:bodyPr>
          <a:lstStyle/>
          <a:p>
            <a:r>
              <a:rPr lang="vi-VN" sz="2000" b="1" i="1" dirty="0" smtClean="0">
                <a:latin typeface="Times New Roman" pitchFamily="18" charset="0"/>
                <a:cs typeface="Times New Roman" pitchFamily="18" charset="0"/>
              </a:rPr>
              <a:t>Trưởng </a:t>
            </a:r>
            <a:r>
              <a:rPr lang="en-US" sz="2000" b="1" i="1" dirty="0" smtClean="0">
                <a:latin typeface="Times New Roman" pitchFamily="18" charset="0"/>
                <a:cs typeface="Times New Roman" pitchFamily="18" charset="0"/>
              </a:rPr>
              <a:t>B</a:t>
            </a:r>
            <a:r>
              <a:rPr lang="vi-VN" sz="2000" b="1" i="1" dirty="0" smtClean="0">
                <a:latin typeface="Times New Roman" pitchFamily="18" charset="0"/>
                <a:cs typeface="Times New Roman" pitchFamily="18" charset="0"/>
              </a:rPr>
              <a:t>an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Tiếp</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công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dân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huyện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Trưởng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phòng</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chuyên</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môn</a:t>
            </a:r>
            <a:endParaRPr lang="en-US" sz="2000" b="1" i="1" dirty="0" smtClean="0">
              <a:latin typeface="Times New Roman" pitchFamily="18" charset="0"/>
              <a:cs typeface="Times New Roman" pitchFamily="18" charset="0"/>
            </a:endParaRPr>
          </a:p>
          <a:p>
            <a:r>
              <a:rPr lang="en-US" sz="2000" b="1" i="1" dirty="0" err="1" smtClean="0">
                <a:latin typeface="Times New Roman" pitchFamily="18" charset="0"/>
                <a:cs typeface="Times New Roman" pitchFamily="18" charset="0"/>
              </a:rPr>
              <a:t>Chánh</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Thanh</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tra</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huyện</a:t>
            </a:r>
            <a:r>
              <a:rPr lang="vi-VN" sz="2000" b="1" i="1" dirty="0" smtClean="0">
                <a:latin typeface="Times New Roman" pitchFamily="18" charset="0"/>
                <a:cs typeface="Times New Roman" pitchFamily="18" charset="0"/>
              </a:rPr>
              <a:t> phê duyệt kết quả xử lý</a:t>
            </a:r>
            <a:r>
              <a:rPr lang="vi-VN"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4" name="Rectangle 3"/>
          <p:cNvSpPr/>
          <p:nvPr/>
        </p:nvSpPr>
        <p:spPr>
          <a:xfrm>
            <a:off x="685800" y="1276350"/>
            <a:ext cx="7086601" cy="3170099"/>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xử 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Hệ thống sẽ hiển thị màn hình phê duyệt đơn thư có giao</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diệ</a:t>
            </a:r>
            <a:r>
              <a:rPr lang="en-US" sz="2000" dirty="0" smtClean="0">
                <a:latin typeface="Times New Roman" pitchFamily="18" charset="0"/>
                <a:cs typeface="Times New Roman" pitchFamily="18" charset="0"/>
              </a:rPr>
              <a:t>n</a:t>
            </a: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2"/>
          <a:srcRect/>
          <a:stretch>
            <a:fillRect/>
          </a:stretch>
        </p:blipFill>
        <p:spPr bwMode="auto">
          <a:xfrm>
            <a:off x="2590800" y="2876550"/>
            <a:ext cx="657225" cy="4953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 name="Picture 2"/>
          <p:cNvPicPr>
            <a:picLocks noChangeAspect="1" noChangeArrowheads="1"/>
          </p:cNvPicPr>
          <p:nvPr/>
        </p:nvPicPr>
        <p:blipFill>
          <a:blip r:embed="rId2"/>
          <a:srcRect/>
          <a:stretch>
            <a:fillRect/>
          </a:stretch>
        </p:blipFill>
        <p:spPr bwMode="auto">
          <a:xfrm>
            <a:off x="812801" y="285750"/>
            <a:ext cx="6959600" cy="4431031"/>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990602" y="3105150"/>
            <a:ext cx="7320357" cy="1143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990602" y="1068068"/>
            <a:ext cx="7350124" cy="2037083"/>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47800" y="742950"/>
            <a:ext cx="4572000" cy="467436"/>
          </a:xfrm>
          <a:prstGeom prst="rect">
            <a:avLst/>
          </a:prstGeom>
        </p:spPr>
        <p:txBody>
          <a:bodyPr>
            <a:spAutoFit/>
          </a:bodyPr>
          <a:lstStyle/>
          <a:p>
            <a:r>
              <a:rPr lang="vi-VN" sz="2400" b="1" i="1" dirty="0" smtClean="0">
                <a:latin typeface="Times New Roman" pitchFamily="18" charset="0"/>
                <a:cs typeface="Times New Roman" pitchFamily="18" charset="0"/>
              </a:rPr>
              <a:t>Theo dõi hồ sơ xử lý đã duyệt</a:t>
            </a:r>
            <a:r>
              <a:rPr lang="en-US" sz="2400" b="1" i="1"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4" name="Rectangle 3"/>
          <p:cNvSpPr/>
          <p:nvPr/>
        </p:nvSpPr>
        <p:spPr>
          <a:xfrm>
            <a:off x="533400" y="1581150"/>
            <a:ext cx="8229600" cy="2246769"/>
          </a:xfrm>
          <a:prstGeom prst="rect">
            <a:avLst/>
          </a:prstGeom>
        </p:spPr>
        <p:txBody>
          <a:bodyPr wrap="square">
            <a:spAutoFit/>
          </a:bodyPr>
          <a:lstStyle/>
          <a:p>
            <a:r>
              <a:rPr lang="vi-VN" sz="2000" dirty="0" smtClean="0">
                <a:latin typeface="Times New Roman" pitchFamily="18" charset="0"/>
                <a:cs typeface="Times New Roman" pitchFamily="18" charset="0"/>
              </a:rPr>
              <a:t>Hồ sơ xử lý đã duyệt có chức năng hiển thị danh sách đơn thư và theo dõi đơn thư đã</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được người dùng phê duyệt.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 xử lý</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Hồ sơ xử lý đã duyệt</a:t>
            </a:r>
            <a:r>
              <a:rPr lang="vi-VN" sz="2000" dirty="0" smtClean="0">
                <a:latin typeface="Times New Roman" pitchFamily="18" charset="0"/>
                <a:cs typeface="Times New Roman" pitchFamily="18" charset="0"/>
              </a:rPr>
              <a:t>. </a:t>
            </a:r>
            <a:br>
              <a:rPr lang="vi-VN"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581401" y="1809750"/>
            <a:ext cx="4267200" cy="1828800"/>
          </a:xfrm>
        </p:spPr>
        <p:txBody>
          <a:bodyPr/>
          <a:lstStyle/>
          <a:p>
            <a:pPr algn="ctr"/>
            <a:r>
              <a:rPr lang="en-US" altLang="ko-KR" sz="5000" dirty="0" smtClean="0">
                <a:latin typeface="Times New Roman" pitchFamily="18" charset="0"/>
                <a:cs typeface="Times New Roman" pitchFamily="18" charset="0"/>
              </a:rPr>
              <a:t>GIẢI QUYẾT</a:t>
            </a:r>
          </a:p>
          <a:p>
            <a:pPr algn="ctr"/>
            <a:r>
              <a:rPr lang="en-US" altLang="ko-KR" sz="5000" dirty="0" smtClean="0">
                <a:latin typeface="Times New Roman" pitchFamily="18" charset="0"/>
                <a:cs typeface="Times New Roman" pitchFamily="18" charset="0"/>
              </a:rPr>
              <a:t>ĐƠN THƯ</a:t>
            </a:r>
            <a:endParaRPr lang="ko-KR" altLang="en-US" sz="5000" dirty="0">
              <a:latin typeface="Times New Roman" pitchFamily="18" charset="0"/>
              <a:cs typeface="Times New Roman" pitchFamily="18" charset="0"/>
            </a:endParaRPr>
          </a:p>
        </p:txBody>
      </p:sp>
      <p:sp>
        <p:nvSpPr>
          <p:cNvPr id="6" name="직사각형 39"/>
          <p:cNvSpPr/>
          <p:nvPr/>
        </p:nvSpPr>
        <p:spPr>
          <a:xfrm>
            <a:off x="1905000" y="2090976"/>
            <a:ext cx="990601" cy="861774"/>
          </a:xfrm>
          <a:prstGeom prst="rect">
            <a:avLst/>
          </a:prstGeom>
        </p:spPr>
        <p:txBody>
          <a:bodyPr wrap="square" anchor="ctr">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r>
              <a:rPr lang="en-US" altLang="ko-KR" sz="5000" b="1" dirty="0" smtClean="0">
                <a:latin typeface="Times New Roman" pitchFamily="18" charset="0"/>
                <a:cs typeface="Times New Roman" pitchFamily="18" charset="0"/>
              </a:rPr>
              <a:t>IV</a:t>
            </a:r>
            <a:r>
              <a:rPr lang="en-US" altLang="ko-KR" sz="2800" b="1" dirty="0" smtClean="0">
                <a:solidFill>
                  <a:schemeClr val="bg1"/>
                </a:solidFill>
                <a:cs typeface="Arial" pitchFamily="34" charset="0"/>
              </a:rPr>
              <a:t> </a:t>
            </a:r>
            <a:endParaRPr lang="ko-KR" altLang="en-US" sz="2800" dirty="0">
              <a:solidFill>
                <a:schemeClr val="bg1"/>
              </a:solidFill>
            </a:endParaRPr>
          </a:p>
        </p:txBody>
      </p:sp>
    </p:spTree>
    <p:extLst>
      <p:ext uri="{BB962C8B-B14F-4D97-AF65-F5344CB8AC3E}">
        <p14:creationId xmlns:p14="http://schemas.microsoft.com/office/powerpoint/2010/main" xmlns="" val="3101234267"/>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514350"/>
            <a:ext cx="6172201" cy="288032"/>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thực</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hiện</a:t>
            </a:r>
            <a:endParaRPr lang="en-US" altLang="ko-KR" sz="3200" dirty="0">
              <a:solidFill>
                <a:schemeClr val="tx1"/>
              </a:solidFill>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914400" y="971550"/>
            <a:ext cx="6934201" cy="3657600"/>
          </a:xfrm>
        </p:spPr>
        <p:txBody>
          <a:bodyPr/>
          <a:lstStyle/>
          <a:p>
            <a:pPr marL="742950" lvl="0" indent="-742950" algn="l"/>
            <a:r>
              <a:rPr lang="en-US" altLang="ko-KR" sz="2000" b="1" dirty="0" err="1" smtClean="0">
                <a:solidFill>
                  <a:schemeClr val="tx1"/>
                </a:solidFill>
                <a:latin typeface="Times New Roman" pitchFamily="18" charset="0"/>
                <a:cs typeface="Times New Roman" pitchFamily="18" charset="0"/>
              </a:rPr>
              <a:t>Chuyên</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viên</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Thanh</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tra</a:t>
            </a:r>
            <a:r>
              <a:rPr lang="en-US" altLang="ko-KR" sz="2000" b="1" dirty="0" smtClean="0">
                <a:solidFill>
                  <a:schemeClr val="tx1"/>
                </a:solidFill>
                <a:latin typeface="Times New Roman" pitchFamily="18" charset="0"/>
                <a:cs typeface="Times New Roman" pitchFamily="18" charset="0"/>
              </a:rPr>
              <a:t> </a:t>
            </a:r>
            <a:r>
              <a:rPr lang="en-US" altLang="ko-KR" sz="2000" b="1" dirty="0" err="1" smtClean="0">
                <a:solidFill>
                  <a:schemeClr val="tx1"/>
                </a:solidFill>
                <a:latin typeface="Times New Roman" pitchFamily="18" charset="0"/>
                <a:cs typeface="Times New Roman" pitchFamily="18" charset="0"/>
              </a:rPr>
              <a:t>huyện</a:t>
            </a:r>
            <a:r>
              <a:rPr lang="en-US" altLang="ko-KR" sz="2000" b="1" dirty="0" smtClean="0">
                <a:solidFill>
                  <a:schemeClr val="tx1"/>
                </a:solidFill>
                <a:latin typeface="Times New Roman" pitchFamily="18" charset="0"/>
                <a:cs typeface="Times New Roman" pitchFamily="18" charset="0"/>
              </a:rPr>
              <a:t>: </a:t>
            </a:r>
          </a:p>
          <a:p>
            <a:pPr marL="742950" lvl="0" indent="-742950" algn="l"/>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Đơn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thuộc</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thẩm</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quyền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của</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Chủ</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tịch</a:t>
            </a:r>
            <a:r>
              <a:rPr lang="en-US" altLang="ko-KR" sz="2000" b="1" i="1" dirty="0" smtClean="0">
                <a:solidFill>
                  <a:schemeClr val="tx1"/>
                </a:solidFill>
                <a:latin typeface="Times New Roman" pitchFamily="18" charset="0"/>
                <a:cs typeface="Times New Roman" pitchFamily="18" charset="0"/>
              </a:rPr>
              <a:t> UBND </a:t>
            </a:r>
            <a:r>
              <a:rPr lang="en-US" altLang="ko-KR" sz="2000" b="1" i="1" dirty="0" err="1" smtClean="0">
                <a:solidFill>
                  <a:schemeClr val="tx1"/>
                </a:solidFill>
                <a:latin typeface="Times New Roman" pitchFamily="18" charset="0"/>
                <a:cs typeface="Times New Roman" pitchFamily="18" charset="0"/>
              </a:rPr>
              <a:t>huyện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giải</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quyết</a:t>
            </a:r>
            <a:r>
              <a:rPr lang="en-US" altLang="ko-KR" sz="2000" b="1" i="1" dirty="0" smtClean="0">
                <a:solidFill>
                  <a:schemeClr val="tx1"/>
                </a:solidFill>
                <a:latin typeface="Times New Roman" pitchFamily="18" charset="0"/>
                <a:cs typeface="Times New Roman" pitchFamily="18" charset="0"/>
              </a:rPr>
              <a:t>:</a:t>
            </a:r>
          </a:p>
          <a:p>
            <a:pPr marL="742950" lvl="0" indent="-742950" algn="l"/>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dữ</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liệu</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đăng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tài</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khoản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chuyên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viên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và</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Trưởng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phòng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của</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các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phòng</a:t>
            </a:r>
            <a:r>
              <a:rPr lang="en-US" altLang="ko-KR" sz="2000" dirty="0" smtClean="0">
                <a:solidFill>
                  <a:schemeClr val="tx1"/>
                </a:solidFill>
                <a:latin typeface="Times New Roman" pitchFamily="18" charset="0"/>
                <a:cs typeface="Times New Roman" pitchFamily="18" charset="0"/>
              </a:rPr>
              <a:t> ban </a:t>
            </a:r>
            <a:r>
              <a:rPr lang="en-US" altLang="ko-KR" sz="2000" dirty="0" err="1" smtClean="0">
                <a:solidFill>
                  <a:schemeClr val="tx1"/>
                </a:solidFill>
                <a:latin typeface="Times New Roman" pitchFamily="18" charset="0"/>
                <a:cs typeface="Times New Roman" pitchFamily="18" charset="0"/>
              </a:rPr>
              <a:t>chuyên</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môn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Chủ</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tịch</a:t>
            </a:r>
            <a:r>
              <a:rPr lang="en-US" altLang="ko-KR" sz="2000" dirty="0" smtClean="0">
                <a:solidFill>
                  <a:schemeClr val="tx1"/>
                </a:solidFill>
                <a:latin typeface="Times New Roman" pitchFamily="18" charset="0"/>
                <a:cs typeface="Times New Roman" pitchFamily="18" charset="0"/>
              </a:rPr>
              <a:t> UBND </a:t>
            </a:r>
            <a:r>
              <a:rPr lang="en-US" altLang="ko-KR" sz="2000" dirty="0" err="1" smtClean="0">
                <a:solidFill>
                  <a:schemeClr val="tx1"/>
                </a:solidFill>
                <a:latin typeface="Times New Roman" pitchFamily="18" charset="0"/>
                <a:cs typeface="Times New Roman" pitchFamily="18" charset="0"/>
              </a:rPr>
              <a:t>huyện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hoàn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chỉnh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a:t>
            </a:r>
          </a:p>
          <a:p>
            <a:pPr marL="742950" lvl="0" indent="-742950" algn="l"/>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Đơn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thuộc</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thẩm</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quyền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của</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Trưởng</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phòng</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chuyên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môn</a:t>
            </a:r>
            <a:r>
              <a:rPr lang="en-US" altLang="ko-KR" sz="2000" b="1" i="1" dirty="0" smtClean="0">
                <a:solidFill>
                  <a:schemeClr val="tx1"/>
                </a:solidFill>
                <a:latin typeface="Times New Roman" pitchFamily="18" charset="0"/>
                <a:cs typeface="Times New Roman" pitchFamily="18" charset="0"/>
              </a:rPr>
              <a:t> </a:t>
            </a:r>
            <a:r>
              <a:rPr lang="en-US" altLang="ko-KR" sz="2000" b="1" i="1" dirty="0" err="1" smtClean="0">
                <a:solidFill>
                  <a:schemeClr val="tx1"/>
                </a:solidFill>
                <a:latin typeface="Times New Roman" pitchFamily="18" charset="0"/>
                <a:cs typeface="Times New Roman" pitchFamily="18" charset="0"/>
              </a:rPr>
              <a:t>giải</a:t>
            </a:r>
            <a:endParaRPr lang="en-US" altLang="ko-KR" sz="2000" b="1" i="1" dirty="0" smtClean="0">
              <a:solidFill>
                <a:schemeClr val="tx1"/>
              </a:solidFill>
              <a:latin typeface="Times New Roman" pitchFamily="18" charset="0"/>
              <a:cs typeface="Times New Roman" pitchFamily="18" charset="0"/>
            </a:endParaRPr>
          </a:p>
          <a:p>
            <a:pPr marL="742950" lvl="0" indent="-742950" algn="l"/>
            <a:r>
              <a:rPr lang="en-US" altLang="ko-KR" sz="2000" b="1" i="1"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dữ</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liệu</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đăng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nhập</a:t>
            </a:r>
            <a:endParaRPr lang="en-US" altLang="ko-KR" sz="2000" dirty="0" smtClean="0">
              <a:solidFill>
                <a:schemeClr val="tx1"/>
              </a:solidFill>
              <a:latin typeface="Times New Roman" pitchFamily="18" charset="0"/>
              <a:cs typeface="Times New Roman" pitchFamily="18" charset="0"/>
            </a:endParaRPr>
          </a:p>
          <a:p>
            <a:pPr marL="742950" lvl="0" indent="-742950" algn="l"/>
            <a:r>
              <a:rPr lang="en-US" altLang="ko-KR" sz="2000" dirty="0" err="1" smtClean="0">
                <a:solidFill>
                  <a:schemeClr val="tx1"/>
                </a:solidFill>
                <a:latin typeface="Times New Roman" pitchFamily="18" charset="0"/>
                <a:cs typeface="Times New Roman" pitchFamily="18" charset="0"/>
              </a:rPr>
              <a:t>tài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khoản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chuyên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viên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và</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Trưởng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phòng</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của</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các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phòng</a:t>
            </a:r>
            <a:r>
              <a:rPr lang="en-US" altLang="ko-KR" sz="2000" dirty="0" smtClean="0">
                <a:solidFill>
                  <a:schemeClr val="tx1"/>
                </a:solidFill>
                <a:latin typeface="Times New Roman" pitchFamily="18" charset="0"/>
                <a:cs typeface="Times New Roman" pitchFamily="18" charset="0"/>
              </a:rPr>
              <a:t> ban</a:t>
            </a:r>
          </a:p>
          <a:p>
            <a:pPr marL="742950" lvl="0" indent="-742950" algn="l"/>
            <a:r>
              <a:rPr lang="en-US" altLang="ko-KR" sz="2000" dirty="0" err="1" smtClean="0">
                <a:solidFill>
                  <a:schemeClr val="tx1"/>
                </a:solidFill>
                <a:latin typeface="Times New Roman" pitchFamily="18" charset="0"/>
                <a:cs typeface="Times New Roman" pitchFamily="18" charset="0"/>
              </a:rPr>
              <a:t>chuyên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môn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thực</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hiện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hoàn</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chỉnh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trình</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giải</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quyết</a:t>
            </a:r>
            <a:r>
              <a:rPr lang="en-US" altLang="ko-KR" sz="2000" dirty="0" smtClean="0">
                <a:solidFill>
                  <a:schemeClr val="tx1"/>
                </a:solidFill>
                <a:latin typeface="Times New Roman" pitchFamily="18" charset="0"/>
                <a:cs typeface="Times New Roman" pitchFamily="18" charset="0"/>
              </a:rPr>
              <a:t> </a:t>
            </a:r>
            <a:r>
              <a:rPr lang="en-US" altLang="ko-KR" sz="2000" dirty="0" err="1" smtClean="0">
                <a:solidFill>
                  <a:schemeClr val="tx1"/>
                </a:solidFill>
                <a:latin typeface="Times New Roman" pitchFamily="18" charset="0"/>
                <a:cs typeface="Times New Roman" pitchFamily="18" charset="0"/>
              </a:rPr>
              <a:t>đơn</a:t>
            </a:r>
            <a:r>
              <a:rPr lang="en-US" altLang="ko-KR" sz="2000" dirty="0" smtClean="0">
                <a:solidFill>
                  <a:schemeClr val="tx1"/>
                </a:solidFill>
                <a:latin typeface="Times New Roman" pitchFamily="18" charset="0"/>
                <a:cs typeface="Times New Roman" pitchFamily="18" charset="0"/>
              </a:rPr>
              <a:t>)</a:t>
            </a:r>
            <a:endParaRPr lang="en-US" altLang="ko-KR" sz="2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1066801" y="1123950"/>
            <a:ext cx="7391401" cy="1828800"/>
          </a:xfrm>
        </p:spPr>
        <p:txBody>
          <a:bodyPr/>
          <a:lstStyle/>
          <a:p>
            <a:pPr algn="ctr"/>
            <a:r>
              <a:rPr lang="en-US" altLang="ko-KR" sz="4400" b="1" dirty="0" err="1" smtClean="0">
                <a:solidFill>
                  <a:srgbClr val="C00000"/>
                </a:solidFill>
                <a:latin typeface="Times New Roman" pitchFamily="18" charset="0"/>
                <a:cs typeface="Times New Roman" pitchFamily="18" charset="0"/>
              </a:rPr>
              <a:t>Quy</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trình</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giải</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quyết</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đơn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thư</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thuộc</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thẩm</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quyền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của</a:t>
            </a:r>
            <a:r>
              <a:rPr lang="en-US" altLang="ko-KR" sz="4400" b="1" dirty="0" smtClean="0">
                <a:solidFill>
                  <a:srgbClr val="C00000"/>
                </a:solidFill>
                <a:latin typeface="Times New Roman" pitchFamily="18" charset="0"/>
                <a:cs typeface="Times New Roman" pitchFamily="18" charset="0"/>
              </a:rPr>
              <a:t> </a:t>
            </a:r>
          </a:p>
          <a:p>
            <a:pPr algn="ctr"/>
            <a:r>
              <a:rPr lang="en-US" altLang="ko-KR" sz="4400" b="1" dirty="0" err="1" smtClean="0">
                <a:solidFill>
                  <a:srgbClr val="C00000"/>
                </a:solidFill>
                <a:latin typeface="Times New Roman" pitchFamily="18" charset="0"/>
                <a:cs typeface="Times New Roman" pitchFamily="18" charset="0"/>
              </a:rPr>
              <a:t>Chủ</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tịch</a:t>
            </a:r>
            <a:r>
              <a:rPr lang="en-US" altLang="ko-KR" sz="4400" b="1" dirty="0" smtClean="0">
                <a:solidFill>
                  <a:srgbClr val="C00000"/>
                </a:solidFill>
                <a:latin typeface="Times New Roman" pitchFamily="18" charset="0"/>
                <a:cs typeface="Times New Roman" pitchFamily="18" charset="0"/>
              </a:rPr>
              <a:t> UBND </a:t>
            </a:r>
            <a:r>
              <a:rPr lang="en-US" altLang="ko-KR" sz="4400" b="1" dirty="0" err="1" smtClean="0">
                <a:solidFill>
                  <a:srgbClr val="C00000"/>
                </a:solidFill>
                <a:latin typeface="Times New Roman" pitchFamily="18" charset="0"/>
                <a:cs typeface="Times New Roman" pitchFamily="18" charset="0"/>
              </a:rPr>
              <a:t>huyện</a:t>
            </a:r>
            <a:endParaRPr lang="ko-KR" altLang="en-US" sz="4400" b="1" dirty="0">
              <a:solidFill>
                <a:srgbClr val="C00000"/>
              </a:solidFill>
              <a:latin typeface="Times New Roman" pitchFamily="18" charset="0"/>
              <a:cs typeface="Times New Roman" pitchFamily="18" charset="0"/>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7"/>
          <p:cNvGrpSpPr/>
          <p:nvPr/>
        </p:nvGrpSpPr>
        <p:grpSpPr>
          <a:xfrm>
            <a:off x="5853627"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588839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50" name="Rectangle 49"/>
          <p:cNvSpPr/>
          <p:nvPr/>
        </p:nvSpPr>
        <p:spPr>
          <a:xfrm>
            <a:off x="990600" y="438151"/>
            <a:ext cx="698460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endParaRPr lang="en-US" sz="3200" b="1" dirty="0">
              <a:latin typeface="Times New Roman" pitchFamily="18" charset="0"/>
              <a:cs typeface="Times New Roman" pitchFamily="18" charset="0"/>
            </a:endParaRPr>
          </a:p>
        </p:txBody>
      </p:sp>
      <p:sp>
        <p:nvSpPr>
          <p:cNvPr id="61" name="Rectangle 60"/>
          <p:cNvSpPr/>
          <p:nvPr/>
        </p:nvSpPr>
        <p:spPr>
          <a:xfrm>
            <a:off x="990600" y="2495550"/>
            <a:ext cx="1066799" cy="1200329"/>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endParaRPr lang="en-US" b="1" dirty="0">
              <a:latin typeface="Times New Roman" pitchFamily="18" charset="0"/>
              <a:cs typeface="Times New Roman" pitchFamily="18" charset="0"/>
            </a:endParaRPr>
          </a:p>
        </p:txBody>
      </p:sp>
      <p:sp>
        <p:nvSpPr>
          <p:cNvPr id="62" name="Rectangle 61"/>
          <p:cNvSpPr/>
          <p:nvPr/>
        </p:nvSpPr>
        <p:spPr>
          <a:xfrm>
            <a:off x="2590800" y="2495550"/>
            <a:ext cx="1143001" cy="1200329"/>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phòng</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a:latin typeface="Times New Roman" pitchFamily="18" charset="0"/>
              <a:cs typeface="Times New Roman" pitchFamily="18" charset="0"/>
            </a:endParaRPr>
          </a:p>
        </p:txBody>
      </p:sp>
      <p:sp>
        <p:nvSpPr>
          <p:cNvPr id="29" name="Rectangle 28"/>
          <p:cNvSpPr/>
          <p:nvPr/>
        </p:nvSpPr>
        <p:spPr>
          <a:xfrm>
            <a:off x="3992612" y="2580017"/>
            <a:ext cx="1143001" cy="1477328"/>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p>
          <a:p>
            <a:r>
              <a:rPr lang="en-US" b="1" dirty="0" err="1" smtClean="0">
                <a:latin typeface="Times New Roman" pitchFamily="18" charset="0"/>
                <a:cs typeface="Times New Roman" pitchFamily="18" charset="0"/>
              </a:rPr>
              <a:t>huyện</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thụ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smtClean="0">
              <a:latin typeface="Times New Roman" pitchFamily="18" charset="0"/>
              <a:cs typeface="Times New Roman" pitchFamily="18" charset="0"/>
            </a:endParaRPr>
          </a:p>
        </p:txBody>
      </p:sp>
      <p:sp>
        <p:nvSpPr>
          <p:cNvPr id="30" name="Rectangle 29"/>
          <p:cNvSpPr/>
          <p:nvPr/>
        </p:nvSpPr>
        <p:spPr>
          <a:xfrm>
            <a:off x="5562600" y="2571750"/>
            <a:ext cx="1143001" cy="1477328"/>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p>
          <a:p>
            <a:r>
              <a:rPr lang="en-US" b="1" dirty="0" err="1" smtClean="0">
                <a:latin typeface="Times New Roman" pitchFamily="18" charset="0"/>
                <a:cs typeface="Times New Roman" pitchFamily="18" charset="0"/>
              </a:rPr>
              <a:t>huyện</a:t>
            </a:r>
            <a:endParaRPr lang="en-US" b="1" dirty="0" smtClean="0">
              <a:latin typeface="Times New Roman" pitchFamily="18" charset="0"/>
              <a:cs typeface="Times New Roman" pitchFamily="18" charset="0"/>
            </a:endParaRPr>
          </a:p>
          <a:p>
            <a:r>
              <a:rPr lang="en-US" b="1" dirty="0" err="1">
                <a:latin typeface="Times New Roman" pitchFamily="18" charset="0"/>
                <a:cs typeface="Times New Roman" pitchFamily="18" charset="0"/>
              </a:rPr>
              <a:t>g</a:t>
            </a:r>
            <a:r>
              <a:rPr lang="en-US" b="1" dirty="0" err="1" smtClean="0">
                <a:latin typeface="Times New Roman" pitchFamily="18" charset="0"/>
                <a:cs typeface="Times New Roman" pitchFamily="18" charset="0"/>
              </a:rPr>
              <a:t>iao</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
        <p:nvSpPr>
          <p:cNvPr id="31" name="Rectangle 30"/>
          <p:cNvSpPr/>
          <p:nvPr/>
        </p:nvSpPr>
        <p:spPr>
          <a:xfrm>
            <a:off x="7054970" y="2627565"/>
            <a:ext cx="1327030" cy="1754326"/>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phòng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giao</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237180739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53001" y="1917062"/>
            <a:ext cx="3600401" cy="1188088"/>
            <a:chOff x="4553001" y="1917062"/>
            <a:chExt cx="3600401" cy="1188088"/>
          </a:xfrm>
        </p:grpSpPr>
        <p:grpSp>
          <p:nvGrpSpPr>
            <p:cNvPr id="8" name="Group 11"/>
            <p:cNvGrpSpPr/>
            <p:nvPr/>
          </p:nvGrpSpPr>
          <p:grpSpPr>
            <a:xfrm>
              <a:off x="4553001" y="1917062"/>
              <a:ext cx="864096" cy="1188088"/>
              <a:chOff x="2391994" y="1635646"/>
              <a:chExt cx="805454" cy="1584088"/>
            </a:xfrm>
            <a:solidFill>
              <a:srgbClr val="98DFBB"/>
            </a:solidFill>
          </p:grpSpPr>
          <p:sp>
            <p:nvSpPr>
              <p:cNvPr id="13" name="Rectangle 12"/>
              <p:cNvSpPr/>
              <p:nvPr/>
            </p:nvSpPr>
            <p:spPr>
              <a:xfrm>
                <a:off x="2391994" y="1635646"/>
                <a:ext cx="805454"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Isosceles Triangle 13"/>
              <p:cNvSpPr/>
              <p:nvPr/>
            </p:nvSpPr>
            <p:spPr>
              <a:xfrm rot="10800000">
                <a:off x="2391994" y="2427734"/>
                <a:ext cx="805454" cy="792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7" name="TextBox 16"/>
            <p:cNvSpPr txBox="1"/>
            <p:nvPr/>
          </p:nvSpPr>
          <p:spPr>
            <a:xfrm>
              <a:off x="5489105" y="1983998"/>
              <a:ext cx="2664297" cy="892552"/>
            </a:xfrm>
            <a:prstGeom prst="rect">
              <a:avLst/>
            </a:prstGeom>
            <a:noFill/>
          </p:spPr>
          <p:txBody>
            <a:bodyPr wrap="square" rtlCol="0">
              <a:spAutoFit/>
            </a:bodyPr>
            <a:lstStyle/>
            <a:p>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p>
            <a:p>
              <a:r>
                <a:rPr lang="en-US" altLang="ko-KR" sz="2600" b="1" dirty="0" err="1" smtClean="0">
                  <a:latin typeface="Times New Roman" pitchFamily="18" charset="0"/>
                  <a:cs typeface="Times New Roman" pitchFamily="18" charset="0"/>
                </a:rPr>
                <a:t>có</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18" name="TextBox 17"/>
            <p:cNvSpPr txBox="1"/>
            <p:nvPr/>
          </p:nvSpPr>
          <p:spPr>
            <a:xfrm>
              <a:off x="4624881" y="2038351"/>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02</a:t>
              </a:r>
              <a:endParaRPr lang="ko-KR" altLang="en-US" sz="3600" b="1" dirty="0">
                <a:solidFill>
                  <a:schemeClr val="bg1"/>
                </a:solidFill>
                <a:cs typeface="Arial" pitchFamily="34" charset="0"/>
              </a:endParaRPr>
            </a:p>
          </p:txBody>
        </p:sp>
      </p:grpSp>
      <p:sp>
        <p:nvSpPr>
          <p:cNvPr id="34" name="Text Placeholder 1"/>
          <p:cNvSpPr>
            <a:spLocks noGrp="1"/>
          </p:cNvSpPr>
          <p:nvPr>
            <p:ph type="body" sz="quarter" idx="10"/>
          </p:nvPr>
        </p:nvSpPr>
        <p:spPr>
          <a:xfrm>
            <a:off x="2057399" y="590551"/>
            <a:ext cx="4930201" cy="473576"/>
          </a:xfrm>
        </p:spPr>
        <p:txBody>
          <a:bodyPr/>
          <a:lstStyle/>
          <a:p>
            <a:r>
              <a:rPr lang="en-US" altLang="ko-KR" sz="4600" dirty="0" smtClean="0">
                <a:latin typeface="Times New Roman" pitchFamily="18" charset="0"/>
                <a:cs typeface="Times New Roman" pitchFamily="18" charset="0"/>
              </a:rPr>
              <a:t>TIẾP CÔNG DÂN</a:t>
            </a:r>
            <a:endParaRPr lang="ko-KR" altLang="en-US" sz="4600" dirty="0">
              <a:latin typeface="Times New Roman" pitchFamily="18" charset="0"/>
              <a:cs typeface="Times New Roman" pitchFamily="18" charset="0"/>
            </a:endParaRPr>
          </a:p>
        </p:txBody>
      </p:sp>
      <p:grpSp>
        <p:nvGrpSpPr>
          <p:cNvPr id="15" name="Group 14"/>
          <p:cNvGrpSpPr/>
          <p:nvPr/>
        </p:nvGrpSpPr>
        <p:grpSpPr>
          <a:xfrm>
            <a:off x="762000" y="1962150"/>
            <a:ext cx="3578698" cy="1188088"/>
            <a:chOff x="762000" y="1962150"/>
            <a:chExt cx="3578698" cy="1188088"/>
          </a:xfrm>
        </p:grpSpPr>
        <p:grpSp>
          <p:nvGrpSpPr>
            <p:cNvPr id="6" name="Group 5"/>
            <p:cNvGrpSpPr/>
            <p:nvPr/>
          </p:nvGrpSpPr>
          <p:grpSpPr>
            <a:xfrm>
              <a:off x="762000" y="1962150"/>
              <a:ext cx="864096" cy="1188088"/>
              <a:chOff x="2391994" y="1635646"/>
              <a:chExt cx="805454" cy="1584088"/>
            </a:xfrm>
          </p:grpSpPr>
          <p:sp>
            <p:nvSpPr>
              <p:cNvPr id="4" name="Rectangle 3"/>
              <p:cNvSpPr/>
              <p:nvPr/>
            </p:nvSpPr>
            <p:spPr>
              <a:xfrm>
                <a:off x="2391994" y="1635646"/>
                <a:ext cx="805454"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Isosceles Triangle 4"/>
              <p:cNvSpPr/>
              <p:nvPr/>
            </p:nvSpPr>
            <p:spPr>
              <a:xfrm rot="10800000">
                <a:off x="2391994" y="2427734"/>
                <a:ext cx="805454" cy="79200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11" name="TextBox 10"/>
            <p:cNvSpPr txBox="1"/>
            <p:nvPr/>
          </p:nvSpPr>
          <p:spPr>
            <a:xfrm>
              <a:off x="839489" y="2004899"/>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sp>
          <p:nvSpPr>
            <p:cNvPr id="35" name="TextBox 34"/>
            <p:cNvSpPr txBox="1"/>
            <p:nvPr/>
          </p:nvSpPr>
          <p:spPr>
            <a:xfrm>
              <a:off x="1676401" y="2060198"/>
              <a:ext cx="2664297" cy="892552"/>
            </a:xfrm>
            <a:prstGeom prst="rect">
              <a:avLst/>
            </a:prstGeom>
            <a:noFill/>
          </p:spPr>
          <p:txBody>
            <a:bodyPr wrap="square" rtlCol="0">
              <a:spAutoFit/>
            </a:bodyPr>
            <a:lstStyle/>
            <a:p>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p>
            <a:p>
              <a:r>
                <a:rPr lang="en-US" altLang="ko-KR" sz="2600" b="1" dirty="0" err="1" smtClean="0">
                  <a:latin typeface="Times New Roman" pitchFamily="18" charset="0"/>
                  <a:cs typeface="Times New Roman" pitchFamily="18" charset="0"/>
                </a:rPr>
                <a:t>không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gr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762000"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07793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763817"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6082226"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6200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762000" y="1733550"/>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06</a:t>
            </a:r>
            <a:endParaRPr lang="ko-KR" altLang="en-US" b="1" dirty="0">
              <a:solidFill>
                <a:srgbClr val="C00000"/>
              </a:solidFill>
              <a:cs typeface="Arial" pitchFamily="34" charset="0"/>
            </a:endParaRPr>
          </a:p>
        </p:txBody>
      </p:sp>
      <p:sp>
        <p:nvSpPr>
          <p:cNvPr id="25" name="TextBox 24"/>
          <p:cNvSpPr txBox="1"/>
          <p:nvPr/>
        </p:nvSpPr>
        <p:spPr>
          <a:xfrm>
            <a:off x="208903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07</a:t>
            </a:r>
            <a:endParaRPr lang="ko-KR" altLang="en-US" b="1" dirty="0">
              <a:solidFill>
                <a:srgbClr val="C00000"/>
              </a:solidFill>
              <a:cs typeface="Arial" pitchFamily="34" charset="0"/>
            </a:endParaRPr>
          </a:p>
        </p:txBody>
      </p:sp>
      <p:sp>
        <p:nvSpPr>
          <p:cNvPr id="26" name="TextBox 25"/>
          <p:cNvSpPr txBox="1"/>
          <p:nvPr/>
        </p:nvSpPr>
        <p:spPr>
          <a:xfrm>
            <a:off x="4786750"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09</a:t>
            </a:r>
            <a:endParaRPr lang="ko-KR" altLang="en-US" b="1" dirty="0">
              <a:solidFill>
                <a:srgbClr val="C00000"/>
              </a:solidFill>
              <a:cs typeface="Arial" pitchFamily="34" charset="0"/>
            </a:endParaRPr>
          </a:p>
        </p:txBody>
      </p:sp>
      <p:sp>
        <p:nvSpPr>
          <p:cNvPr id="27" name="TextBox 26"/>
          <p:cNvSpPr txBox="1"/>
          <p:nvPr/>
        </p:nvSpPr>
        <p:spPr>
          <a:xfrm>
            <a:off x="6116989"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10</a:t>
            </a:r>
            <a:endParaRPr lang="ko-KR" altLang="en-US" b="1" dirty="0">
              <a:solidFill>
                <a:srgbClr val="C00000"/>
              </a:solidFill>
              <a:cs typeface="Arial" pitchFamily="34" charset="0"/>
            </a:endParaRPr>
          </a:p>
        </p:txBody>
      </p:sp>
      <p:sp>
        <p:nvSpPr>
          <p:cNvPr id="28" name="TextBox 27"/>
          <p:cNvSpPr txBox="1"/>
          <p:nvPr/>
        </p:nvSpPr>
        <p:spPr>
          <a:xfrm>
            <a:off x="76200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11</a:t>
            </a:r>
            <a:endParaRPr lang="ko-KR" altLang="en-US" b="1" dirty="0">
              <a:solidFill>
                <a:srgbClr val="C00000"/>
              </a:solidFill>
              <a:cs typeface="Arial" pitchFamily="34" charset="0"/>
            </a:endParaRPr>
          </a:p>
        </p:txBody>
      </p:sp>
      <p:sp>
        <p:nvSpPr>
          <p:cNvPr id="50" name="Rectangle 49"/>
          <p:cNvSpPr/>
          <p:nvPr/>
        </p:nvSpPr>
        <p:spPr>
          <a:xfrm>
            <a:off x="762000" y="438151"/>
            <a:ext cx="802014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tiếp</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29" name="Rectangle 28"/>
          <p:cNvSpPr/>
          <p:nvPr/>
        </p:nvSpPr>
        <p:spPr>
          <a:xfrm>
            <a:off x="4602212" y="2568055"/>
            <a:ext cx="1265188" cy="1754326"/>
          </a:xfrm>
          <a:prstGeom prst="rect">
            <a:avLst/>
          </a:prstGeom>
        </p:spPr>
        <p:txBody>
          <a:bodyPr wrap="square">
            <a:spAutoFit/>
          </a:bodyPr>
          <a:lstStyle/>
          <a:p>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a:t>
            </a:r>
          </a:p>
          <a:p>
            <a:r>
              <a:rPr lang="en-US" b="1" dirty="0" smtClean="0">
                <a:latin typeface="Times New Roman" pitchFamily="18" charset="0"/>
                <a:cs typeface="Times New Roman" pitchFamily="18" charset="0"/>
              </a:rPr>
              <a:t>UBND </a:t>
            </a:r>
          </a:p>
          <a:p>
            <a:r>
              <a:rPr lang="en-US" b="1" dirty="0" err="1" smtClean="0">
                <a:latin typeface="Times New Roman" pitchFamily="18" charset="0"/>
                <a:cs typeface="Times New Roman" pitchFamily="18" charset="0"/>
              </a:rPr>
              <a:t>huyện</a:t>
            </a:r>
            <a:endParaRPr lang="en-US" b="1" dirty="0" smtClean="0">
              <a:latin typeface="Times New Roman" pitchFamily="18" charset="0"/>
              <a:cs typeface="Times New Roman" pitchFamily="18" charset="0"/>
            </a:endParaRPr>
          </a:p>
          <a:p>
            <a:r>
              <a:rPr lang="en-US" b="1" dirty="0">
                <a:latin typeface="Times New Roman" pitchFamily="18" charset="0"/>
                <a:cs typeface="Times New Roman" pitchFamily="18" charset="0"/>
              </a:rPr>
              <a:t>b</a:t>
            </a:r>
            <a:r>
              <a:rPr lang="en-US" b="1" dirty="0" smtClean="0">
                <a:latin typeface="Times New Roman" pitchFamily="18" charset="0"/>
                <a:cs typeface="Times New Roman" pitchFamily="18" charset="0"/>
              </a:rPr>
              <a:t>an </a:t>
            </a:r>
            <a:r>
              <a:rPr lang="en-US" b="1" dirty="0" err="1" smtClean="0">
                <a:latin typeface="Times New Roman" pitchFamily="18" charset="0"/>
                <a:cs typeface="Times New Roman" pitchFamily="18" charset="0"/>
              </a:rPr>
              <a:t>hành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p:txBody>
      </p:sp>
      <p:sp>
        <p:nvSpPr>
          <p:cNvPr id="31" name="Rectangle 30"/>
          <p:cNvSpPr/>
          <p:nvPr/>
        </p:nvSpPr>
        <p:spPr>
          <a:xfrm>
            <a:off x="53340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32" name="Rectangle 31"/>
          <p:cNvSpPr/>
          <p:nvPr/>
        </p:nvSpPr>
        <p:spPr>
          <a:xfrm>
            <a:off x="182880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2" name="Rectangle 1"/>
          <p:cNvSpPr/>
          <p:nvPr/>
        </p:nvSpPr>
        <p:spPr>
          <a:xfrm>
            <a:off x="5943600" y="2614221"/>
            <a:ext cx="1295400" cy="1477328"/>
          </a:xfrm>
          <a:prstGeom prst="rect">
            <a:avLst/>
          </a:prstGeom>
        </p:spPr>
        <p:txBody>
          <a:bodyPr wrap="square">
            <a:spAutoFit/>
          </a:bodyPr>
          <a:lstStyle/>
          <a:p>
            <a:r>
              <a:rPr lang="en-US" b="1" dirty="0" err="1" smtClean="0">
                <a:latin typeface="Times New Roman" panose="02020603050405020304" pitchFamily="18" charset="0"/>
                <a:cs typeface="Times New Roman" panose="02020603050405020304" pitchFamily="18" charset="0"/>
              </a:rPr>
              <a:t>Chuyên</a:t>
            </a:r>
            <a:r>
              <a:rPr lang="en-US" b="1" dirty="0" smtClean="0">
                <a:latin typeface="Times New Roman" panose="02020603050405020304" pitchFamily="18" charset="0"/>
                <a:cs typeface="Times New Roman" panose="02020603050405020304" pitchFamily="18" charset="0"/>
              </a:rPr>
              <a:t> </a:t>
            </a:r>
          </a:p>
          <a:p>
            <a:r>
              <a:rPr lang="en-US" b="1" dirty="0" err="1" smtClean="0">
                <a:latin typeface="Times New Roman" panose="02020603050405020304" pitchFamily="18" charset="0"/>
                <a:cs typeface="Times New Roman" panose="02020603050405020304" pitchFamily="18" charset="0"/>
              </a:rPr>
              <a:t>viên</a:t>
            </a: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cập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nhật </a:t>
            </a:r>
            <a:r>
              <a:rPr lang="vi-VN" b="1" dirty="0">
                <a:latin typeface="Times New Roman" panose="02020603050405020304" pitchFamily="18" charset="0"/>
                <a:cs typeface="Times New Roman" panose="02020603050405020304" pitchFamily="18" charset="0"/>
              </a:rPr>
              <a:t>thông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tin </a:t>
            </a:r>
            <a:r>
              <a:rPr lang="vi-VN" b="1" dirty="0">
                <a:latin typeface="Times New Roman" panose="02020603050405020304" pitchFamily="18" charset="0"/>
                <a:cs typeface="Times New Roman" panose="02020603050405020304" pitchFamily="18" charset="0"/>
              </a:rPr>
              <a:t>kết </a:t>
            </a:r>
            <a:r>
              <a:rPr lang="vi-VN" b="1" dirty="0" smtClean="0">
                <a:latin typeface="Times New Roman" panose="02020603050405020304" pitchFamily="18" charset="0"/>
                <a:cs typeface="Times New Roman" panose="02020603050405020304" pitchFamily="18" charset="0"/>
              </a:rPr>
              <a:t>quả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quyết</a:t>
            </a:r>
            <a:endParaRPr lang="en-US" dirty="0"/>
          </a:p>
        </p:txBody>
      </p:sp>
      <p:sp>
        <p:nvSpPr>
          <p:cNvPr id="3" name="Rectangle 2"/>
          <p:cNvSpPr/>
          <p:nvPr/>
        </p:nvSpPr>
        <p:spPr>
          <a:xfrm>
            <a:off x="7300792" y="2614221"/>
            <a:ext cx="1309808" cy="1754326"/>
          </a:xfrm>
          <a:prstGeom prst="rect">
            <a:avLst/>
          </a:prstGeom>
        </p:spPr>
        <p:txBody>
          <a:bodyPr wrap="square">
            <a:spAutoFit/>
          </a:bodyPr>
          <a:lstStyle/>
          <a:p>
            <a:r>
              <a:rPr lang="en-US" b="1" dirty="0" smtClean="0">
                <a:latin typeface="Times New Roman" panose="02020603050405020304" pitchFamily="18" charset="0"/>
                <a:cs typeface="Times New Roman" panose="02020603050405020304" pitchFamily="18" charset="0"/>
              </a:rPr>
              <a:t>T</a:t>
            </a:r>
            <a:r>
              <a:rPr lang="vi-VN" b="1" dirty="0" smtClean="0">
                <a:latin typeface="Times New Roman" panose="02020603050405020304" pitchFamily="18" charset="0"/>
                <a:cs typeface="Times New Roman" panose="02020603050405020304" pitchFamily="18" charset="0"/>
              </a:rPr>
              <a:t>rả </a:t>
            </a:r>
            <a:r>
              <a:rPr lang="vi-VN" b="1" dirty="0">
                <a:latin typeface="Times New Roman" panose="02020603050405020304" pitchFamily="18" charset="0"/>
                <a:cs typeface="Times New Roman" panose="02020603050405020304" pitchFamily="18" charset="0"/>
              </a:rPr>
              <a:t>kết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quả </a:t>
            </a:r>
            <a:r>
              <a:rPr lang="vi-VN" b="1" dirty="0">
                <a:latin typeface="Times New Roman" panose="02020603050405020304" pitchFamily="18" charset="0"/>
                <a:cs typeface="Times New Roman" panose="02020603050405020304" pitchFamily="18" charset="0"/>
              </a:rPr>
              <a:t>giải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quyết </a:t>
            </a:r>
            <a:r>
              <a:rPr lang="vi-VN" b="1" dirty="0">
                <a:latin typeface="Times New Roman" panose="02020603050405020304" pitchFamily="18" charset="0"/>
                <a:cs typeface="Times New Roman" panose="02020603050405020304" pitchFamily="18" charset="0"/>
              </a:rPr>
              <a:t>cho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công </a:t>
            </a:r>
            <a:r>
              <a:rPr lang="vi-VN" b="1" dirty="0">
                <a:latin typeface="Times New Roman" panose="02020603050405020304" pitchFamily="18" charset="0"/>
                <a:cs typeface="Times New Roman" panose="02020603050405020304" pitchFamily="18" charset="0"/>
              </a:rPr>
              <a:t>dân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trên </a:t>
            </a:r>
            <a:r>
              <a:rPr lang="vi-VN" b="1" dirty="0">
                <a:latin typeface="Times New Roman" panose="02020603050405020304" pitchFamily="18" charset="0"/>
                <a:cs typeface="Times New Roman" panose="02020603050405020304" pitchFamily="18" charset="0"/>
              </a:rPr>
              <a:t>phần mềm </a:t>
            </a:r>
            <a:endParaRPr lang="en-US" dirty="0"/>
          </a:p>
        </p:txBody>
      </p:sp>
      <p:grpSp>
        <p:nvGrpSpPr>
          <p:cNvPr id="30" name="Group 20"/>
          <p:cNvGrpSpPr/>
          <p:nvPr/>
        </p:nvGrpSpPr>
        <p:grpSpPr>
          <a:xfrm>
            <a:off x="3581402" y="1562419"/>
            <a:ext cx="641250" cy="685800"/>
            <a:chOff x="1835696" y="2517293"/>
            <a:chExt cx="792088" cy="792088"/>
          </a:xfrm>
        </p:grpSpPr>
        <p:sp>
          <p:nvSpPr>
            <p:cNvPr id="33" name="Diamond 32"/>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4" name="Diamond 33"/>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35" name="TextBox 34"/>
          <p:cNvSpPr txBox="1"/>
          <p:nvPr/>
        </p:nvSpPr>
        <p:spPr>
          <a:xfrm>
            <a:off x="358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08</a:t>
            </a:r>
            <a:endParaRPr lang="ko-KR" altLang="en-US" b="1" dirty="0">
              <a:solidFill>
                <a:srgbClr val="C00000"/>
              </a:solidFill>
              <a:cs typeface="Arial" pitchFamily="34" charset="0"/>
            </a:endParaRPr>
          </a:p>
        </p:txBody>
      </p:sp>
      <p:sp>
        <p:nvSpPr>
          <p:cNvPr id="36" name="Rectangle 35"/>
          <p:cNvSpPr/>
          <p:nvPr/>
        </p:nvSpPr>
        <p:spPr>
          <a:xfrm>
            <a:off x="3244970" y="2627565"/>
            <a:ext cx="1098430" cy="1200329"/>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phòng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a:t>
            </a:r>
            <a:r>
              <a:rPr lang="en-US" b="1" dirty="0" err="1" smtClean="0">
                <a:latin typeface="Times New Roman" pitchFamily="18" charset="0"/>
                <a:cs typeface="Times New Roman" pitchFamily="18" charset="0"/>
              </a:rPr>
              <a: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quả</a:t>
            </a:r>
            <a:endParaRPr lang="en-US" b="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185417790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Chuyên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viên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Thanh</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tra</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762000" y="15049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b="1" i="1" dirty="0" smtClean="0">
              <a:latin typeface="Times New Roman" pitchFamily="18" charset="0"/>
              <a:cs typeface="Times New Roman" pitchFamily="18" charset="0"/>
            </a:endParaRPr>
          </a:p>
          <a:p>
            <a:endParaRPr lang="en-US" sz="2000" b="1" i="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“Trình duyệt LĐ kết quả xử lý</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3619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Trưởng</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phòng</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chuyên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môn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838200" y="1428750"/>
            <a:ext cx="7086601" cy="3477875"/>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en-US" sz="2000" b="1" dirty="0" smtClean="0">
                <a:latin typeface="Times New Roman" pitchFamily="18" charset="0"/>
                <a:cs typeface="Times New Roman" pitchFamily="18" charset="0"/>
              </a:rPr>
              <a:t> </a:t>
            </a:r>
          </a:p>
          <a:p>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Chuyển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UBND </a:t>
            </a:r>
            <a:r>
              <a:rPr lang="en-US" sz="2000" b="1" dirty="0" err="1" smtClean="0">
                <a:latin typeface="Times New Roman" pitchFamily="18" charset="0"/>
                <a:cs typeface="Times New Roman" pitchFamily="18" charset="0"/>
              </a:rPr>
              <a:t>huyện</a:t>
            </a:r>
            <a:r>
              <a:rPr lang="en-US" sz="2000" dirty="0" smtClean="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819400" y="3105150"/>
            <a:ext cx="657225" cy="4953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1600200" y="285751"/>
            <a:ext cx="5562601" cy="4088603"/>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1"/>
          </p:nvPr>
        </p:nvSpPr>
        <p:spPr>
          <a:xfrm>
            <a:off x="1219200" y="2857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990600" y="1504950"/>
            <a:ext cx="7086601" cy="2800767"/>
          </a:xfrm>
          <a:prstGeom prst="rect">
            <a:avLst/>
          </a:prstGeom>
        </p:spPr>
        <p:txBody>
          <a:bodyPr wrap="square">
            <a:spAutoFit/>
          </a:bodyPr>
          <a:lstStyle/>
          <a:p>
            <a:pPr marL="457200" indent="-457200"/>
            <a:r>
              <a:rPr lang="en-US" sz="2000" b="1" dirty="0" smtClean="0">
                <a:latin typeface="Times New Roman" pitchFamily="18" charset="0"/>
                <a:cs typeface="Times New Roman" pitchFamily="18" charset="0"/>
              </a:rPr>
              <a:t>1.   </a:t>
            </a:r>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smtClean="0">
                <a:latin typeface="Times New Roman" pitchFamily="18" charset="0"/>
                <a:cs typeface="Times New Roman" pitchFamily="18" charset="0"/>
              </a:rPr>
              <a:t>huyện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pPr marL="457200" indent="-457200"/>
            <a:endParaRPr lang="en-US" sz="16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Đơn thư cần phê duyệt </a:t>
            </a:r>
            <a:endParaRPr lang="en-US" sz="2000" b="1" dirty="0" smtClean="0">
              <a:latin typeface="Times New Roman" pitchFamily="18" charset="0"/>
              <a:cs typeface="Times New Roman" pitchFamily="18" charset="0"/>
            </a:endParaRPr>
          </a:p>
          <a:p>
            <a:r>
              <a:rPr lang="vi-VN" sz="2000" b="1" dirty="0" smtClean="0">
                <a:latin typeface="Times New Roman" pitchFamily="18" charset="0"/>
                <a:cs typeface="Times New Roman" pitchFamily="18" charset="0"/>
              </a:rPr>
              <a:t>t</a:t>
            </a:r>
            <a:r>
              <a:rPr lang="en-US" sz="2000" b="1" dirty="0" smtClean="0">
                <a:latin typeface="Times New Roman" pitchFamily="18" charset="0"/>
                <a:cs typeface="Times New Roman" pitchFamily="18" charset="0"/>
              </a:rPr>
              <a:t>h</a:t>
            </a:r>
            <a:r>
              <a:rPr lang="vi-VN" sz="2000" b="1" dirty="0" smtClean="0">
                <a:latin typeface="Times New Roman" pitchFamily="18" charset="0"/>
                <a:cs typeface="Times New Roman" pitchFamily="18" charset="0"/>
              </a:rPr>
              <a:t>ụ</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lý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p:txBody>
      </p:sp>
      <p:pic>
        <p:nvPicPr>
          <p:cNvPr id="8" name="Picture 3"/>
          <p:cNvPicPr>
            <a:picLocks noChangeAspect="1" noChangeArrowheads="1"/>
          </p:cNvPicPr>
          <p:nvPr/>
        </p:nvPicPr>
        <p:blipFill>
          <a:blip r:embed="rId2"/>
          <a:srcRect/>
          <a:stretch>
            <a:fillRect/>
          </a:stretch>
        </p:blipFill>
        <p:spPr bwMode="auto">
          <a:xfrm>
            <a:off x="3152776" y="3333750"/>
            <a:ext cx="657225" cy="4953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3075" name="Picture 3"/>
          <p:cNvPicPr>
            <a:picLocks noChangeAspect="1" noChangeArrowheads="1"/>
          </p:cNvPicPr>
          <p:nvPr/>
        </p:nvPicPr>
        <p:blipFill>
          <a:blip r:embed="rId2"/>
          <a:srcRect/>
          <a:stretch>
            <a:fillRect/>
          </a:stretch>
        </p:blipFill>
        <p:spPr bwMode="auto">
          <a:xfrm>
            <a:off x="914403" y="666750"/>
            <a:ext cx="7278686" cy="367665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a:spLocks noGrp="1"/>
          </p:cNvSpPr>
          <p:nvPr>
            <p:ph type="body" sz="quarter" idx="11"/>
          </p:nvPr>
        </p:nvSpPr>
        <p:spPr>
          <a:xfrm>
            <a:off x="1219200" y="2857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762000" y="1581150"/>
            <a:ext cx="7086601" cy="2554545"/>
          </a:xfrm>
          <a:prstGeom prst="rect">
            <a:avLst/>
          </a:prstGeom>
        </p:spPr>
        <p:txBody>
          <a:bodyPr wrap="square">
            <a:spAutoFit/>
          </a:bodyPr>
          <a:lstStyle/>
          <a:p>
            <a:pPr marL="457200" indent="-457200"/>
            <a:r>
              <a:rPr lang="en-US" sz="2000" b="1" dirty="0" smtClean="0">
                <a:latin typeface="Times New Roman" pitchFamily="18" charset="0"/>
                <a:cs typeface="Times New Roman" pitchFamily="18" charset="0"/>
              </a:rPr>
              <a:t>2.  </a:t>
            </a:r>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smtClean="0">
                <a:latin typeface="Times New Roman" pitchFamily="18" charset="0"/>
                <a:cs typeface="Times New Roman" pitchFamily="18" charset="0"/>
              </a:rPr>
              <a:t>huyện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nhiệm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vụ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xác</a:t>
            </a:r>
            <a:r>
              <a:rPr lang="en-US" sz="2000" b="1" dirty="0" smtClean="0">
                <a:latin typeface="Times New Roman" pitchFamily="18" charset="0"/>
                <a:cs typeface="Times New Roman" pitchFamily="18" charset="0"/>
              </a:rPr>
              <a:t> minh:</a:t>
            </a:r>
          </a:p>
          <a:p>
            <a:pPr marL="457200" indent="-457200"/>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1</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Lãnh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 Bước </a:t>
            </a:r>
            <a:r>
              <a:rPr lang="en-US" sz="2000" dirty="0" smtClean="0">
                <a:latin typeface="Times New Roman" pitchFamily="18" charset="0"/>
                <a:cs typeface="Times New Roman" pitchFamily="18" charset="0"/>
              </a:rPr>
              <a:t>2: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Cơ</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quan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thẩm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xác</a:t>
            </a:r>
            <a:r>
              <a:rPr lang="en-US" sz="2000" b="1" dirty="0" smtClean="0">
                <a:latin typeface="Times New Roman" pitchFamily="18" charset="0"/>
                <a:cs typeface="Times New Roman" pitchFamily="18" charset="0"/>
              </a:rPr>
              <a:t> minh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Thanh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huyện</a:t>
            </a:r>
            <a:r>
              <a:rPr lang="en-US" sz="2000" dirty="0" smtClean="0">
                <a:latin typeface="Times New Roman" pitchFamily="18" charset="0"/>
                <a:cs typeface="Times New Roman" pitchFamily="18" charset="0"/>
              </a:rPr>
              <a:t>”</a:t>
            </a:r>
          </a:p>
        </p:txBody>
      </p:sp>
      <p:pic>
        <p:nvPicPr>
          <p:cNvPr id="4098" name="Picture 2"/>
          <p:cNvPicPr>
            <a:picLocks noChangeAspect="1" noChangeArrowheads="1"/>
          </p:cNvPicPr>
          <p:nvPr/>
        </p:nvPicPr>
        <p:blipFill>
          <a:blip r:embed="rId2"/>
          <a:srcRect/>
          <a:stretch>
            <a:fillRect/>
          </a:stretch>
        </p:blipFill>
        <p:spPr bwMode="auto">
          <a:xfrm>
            <a:off x="2971801" y="3181351"/>
            <a:ext cx="400050" cy="44767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122" name="Picture 2"/>
          <p:cNvPicPr>
            <a:picLocks noChangeAspect="1" noChangeArrowheads="1"/>
          </p:cNvPicPr>
          <p:nvPr/>
        </p:nvPicPr>
        <p:blipFill>
          <a:blip r:embed="rId2"/>
          <a:srcRect/>
          <a:stretch>
            <a:fillRect/>
          </a:stretch>
        </p:blipFill>
        <p:spPr bwMode="auto">
          <a:xfrm>
            <a:off x="609600" y="666750"/>
            <a:ext cx="7950201" cy="3562252"/>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1" y="971551"/>
            <a:ext cx="8001001" cy="3693319"/>
          </a:xfrm>
          <a:prstGeom prst="rect">
            <a:avLst/>
          </a:prstGeom>
        </p:spPr>
        <p:txBody>
          <a:bodyPr wrap="square">
            <a:spAutoFit/>
          </a:bodyPr>
          <a:lstStyle/>
          <a:p>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rong quá trình giao thẩm tra xác minh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 người dùng có thể</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chọn </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quyền xem thô</a:t>
            </a:r>
            <a:r>
              <a:rPr lang="en-US" dirty="0" smtClean="0">
                <a:latin typeface="Times New Roman" pitchFamily="18" charset="0"/>
                <a:cs typeface="Times New Roman" pitchFamily="18" charset="0"/>
              </a:rPr>
              <a:t>n</a:t>
            </a:r>
            <a:r>
              <a:rPr lang="vi-VN" dirty="0" smtClean="0">
                <a:latin typeface="Times New Roman" pitchFamily="18" charset="0"/>
                <a:cs typeface="Times New Roman" pitchFamily="18" charset="0"/>
              </a:rPr>
              <a:t>g tin quá trình kiểm tra, xác minh của cơ q</a:t>
            </a:r>
            <a:r>
              <a:rPr lang="en-US" dirty="0" smtClean="0">
                <a:latin typeface="Times New Roman" pitchFamily="18" charset="0"/>
                <a:cs typeface="Times New Roman" pitchFamily="18" charset="0"/>
              </a:rPr>
              <a:t>u</a:t>
            </a:r>
            <a:r>
              <a:rPr lang="vi-VN" dirty="0" smtClean="0">
                <a:latin typeface="Times New Roman" pitchFamily="18" charset="0"/>
                <a:cs typeface="Times New Roman" pitchFamily="18" charset="0"/>
              </a:rPr>
              <a:t>an được giao nhiệm vụ.</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Chỉ</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những người có trách nhiệm xác minh</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hỉ</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có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tịch UBND huyện,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hủ</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trưởng cơ qua</a:t>
            </a:r>
            <a:r>
              <a:rPr lang="en-US" dirty="0" smtClean="0">
                <a:latin typeface="Times New Roman" pitchFamily="18" charset="0"/>
                <a:cs typeface="Times New Roman" pitchFamily="18" charset="0"/>
              </a:rPr>
              <a:t>n đ</a:t>
            </a:r>
            <a:r>
              <a:rPr lang="vi-VN" dirty="0" smtClean="0">
                <a:latin typeface="Times New Roman" pitchFamily="18" charset="0"/>
                <a:cs typeface="Times New Roman" pitchFamily="18" charset="0"/>
              </a:rPr>
              <a:t>ược giao nhiệm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xác minh và các thành viên trong đoàn xá</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 minh được xem thông tin quá trình giải quyết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a:t>
            </a: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Cho phép tất cả</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các tài khoản trên hệ</a:t>
            </a:r>
            <a:r>
              <a:rPr lang="en-US" b="1"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th</a:t>
            </a:r>
            <a:r>
              <a:rPr lang="en-US" b="1" dirty="0" smtClean="0">
                <a:latin typeface="Times New Roman" pitchFamily="18" charset="0"/>
                <a:cs typeface="Times New Roman" pitchFamily="18" charset="0"/>
              </a:rPr>
              <a:t>ố</a:t>
            </a:r>
            <a:r>
              <a:rPr lang="vi-VN" b="1" dirty="0" smtClean="0">
                <a:latin typeface="Times New Roman" pitchFamily="18" charset="0"/>
                <a:cs typeface="Times New Roman" pitchFamily="18" charset="0"/>
              </a:rPr>
              <a:t>ng</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oàn bộ</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những người tham giao vào hệ</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thốn</a:t>
            </a:r>
            <a:r>
              <a:rPr lang="en-US" dirty="0" smtClean="0">
                <a:latin typeface="Times New Roman" pitchFamily="18" charset="0"/>
                <a:cs typeface="Times New Roman" pitchFamily="18" charset="0"/>
              </a:rPr>
              <a:t>g</a:t>
            </a:r>
            <a:r>
              <a:rPr lang="vi-VN" dirty="0" smtClean="0">
                <a:latin typeface="Times New Roman" pitchFamily="18" charset="0"/>
                <a:cs typeface="Times New Roman" pitchFamily="18" charset="0"/>
              </a:rPr>
              <a:t> đều được xem thông tin giải quyết, kiểm tra rà soá</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buFontTx/>
              <a:buChar char="-"/>
            </a:pPr>
            <a:endParaRPr lang="en-US" dirty="0" smtClean="0">
              <a:latin typeface="Times New Roman" pitchFamily="18" charset="0"/>
              <a:cs typeface="Times New Roman" pitchFamily="18" charset="0"/>
            </a:endParaRPr>
          </a:p>
          <a:p>
            <a:pPr>
              <a:buFontTx/>
              <a:buChar char="-"/>
            </a:pPr>
            <a:r>
              <a:rPr lang="en-US" dirty="0" smtClean="0">
                <a:latin typeface="Times New Roman" pitchFamily="18" charset="0"/>
                <a:cs typeface="Times New Roman" pitchFamily="18" charset="0"/>
              </a:rPr>
              <a:t> </a:t>
            </a:r>
            <a:r>
              <a:rPr lang="vi-VN" b="1" dirty="0" smtClean="0">
                <a:latin typeface="Times New Roman" pitchFamily="18" charset="0"/>
                <a:cs typeface="Times New Roman" pitchFamily="18" charset="0"/>
              </a:rPr>
              <a:t>Thanh tra chính phủ</a:t>
            </a:r>
            <a:r>
              <a:rPr lang="vi-VN" dirty="0" smtClean="0">
                <a:latin typeface="Times New Roman" pitchFamily="18" charset="0"/>
                <a:cs typeface="Times New Roman" pitchFamily="18" charset="0"/>
              </a:rPr>
              <a:t>: Những người thuộc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hanh tra chính phủ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và </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tịch </a:t>
            </a:r>
            <a:r>
              <a:rPr lang="en-US" dirty="0" smtClean="0">
                <a:latin typeface="Times New Roman" pitchFamily="18" charset="0"/>
                <a:cs typeface="Times New Roman" pitchFamily="18" charset="0"/>
              </a:rPr>
              <a:t> </a:t>
            </a:r>
          </a:p>
          <a:p>
            <a:r>
              <a:rPr lang="vi-VN" dirty="0" smtClean="0">
                <a:latin typeface="Times New Roman" pitchFamily="18" charset="0"/>
                <a:cs typeface="Times New Roman" pitchFamily="18" charset="0"/>
              </a:rPr>
              <a:t>UBND huyện, thủ</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trưởng cơ quan được giao nhiệm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xá</a:t>
            </a:r>
            <a:r>
              <a:rPr lang="en-US" dirty="0" smtClean="0">
                <a:latin typeface="Times New Roman" pitchFamily="18" charset="0"/>
                <a:cs typeface="Times New Roman" pitchFamily="18" charset="0"/>
              </a:rPr>
              <a:t>c</a:t>
            </a:r>
            <a:r>
              <a:rPr lang="vi-VN"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m</a:t>
            </a:r>
            <a:r>
              <a:rPr lang="vi-VN" dirty="0" smtClean="0">
                <a:latin typeface="Times New Roman" pitchFamily="18" charset="0"/>
                <a:cs typeface="Times New Roman" pitchFamily="18" charset="0"/>
              </a:rPr>
              <a:t>inh và các thành </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viên </a:t>
            </a:r>
            <a:endParaRPr lang="en-US" dirty="0" smtClean="0">
              <a:latin typeface="Times New Roman" pitchFamily="18" charset="0"/>
              <a:cs typeface="Times New Roman" pitchFamily="18" charset="0"/>
            </a:endParaRPr>
          </a:p>
          <a:p>
            <a:r>
              <a:rPr lang="vi-VN" dirty="0" smtClean="0">
                <a:latin typeface="Times New Roman" pitchFamily="18" charset="0"/>
                <a:cs typeface="Times New Roman" pitchFamily="18" charset="0"/>
              </a:rPr>
              <a:t>trong đoàn xác minh </a:t>
            </a:r>
            <a:r>
              <a:rPr lang="en-US" dirty="0" smtClean="0">
                <a:latin typeface="Times New Roman" pitchFamily="18" charset="0"/>
                <a:cs typeface="Times New Roman" pitchFamily="18" charset="0"/>
              </a:rPr>
              <a:t>đ</a:t>
            </a:r>
            <a:r>
              <a:rPr lang="vi-VN" dirty="0" smtClean="0">
                <a:latin typeface="Times New Roman" pitchFamily="18" charset="0"/>
                <a:cs typeface="Times New Roman" pitchFamily="18" charset="0"/>
              </a:rPr>
              <a:t>ược xem thông tin quá trình giải quyết vụ</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endParaRPr lang="vi-VN" dirty="0">
              <a:latin typeface="Times New Roman" pitchFamily="18" charset="0"/>
              <a:cs typeface="Times New Roman" pitchFamily="18" charset="0"/>
            </a:endParaRPr>
          </a:p>
        </p:txBody>
      </p:sp>
      <p:sp>
        <p:nvSpPr>
          <p:cNvPr id="8" name="Rectangle 7"/>
          <p:cNvSpPr/>
          <p:nvPr/>
        </p:nvSpPr>
        <p:spPr>
          <a:xfrm>
            <a:off x="1219200" y="514351"/>
            <a:ext cx="6096000" cy="430887"/>
          </a:xfrm>
          <a:prstGeom prst="rect">
            <a:avLst/>
          </a:prstGeom>
        </p:spPr>
        <p:txBody>
          <a:bodyPr wrap="square">
            <a:spAutoFit/>
          </a:bodyPr>
          <a:lstStyle/>
          <a:p>
            <a:pPr marL="457200" indent="-457200"/>
            <a:r>
              <a:rPr lang="en-US" sz="2200" b="1" dirty="0" err="1" smtClean="0">
                <a:latin typeface="Times New Roman" pitchFamily="18" charset="0"/>
                <a:cs typeface="Times New Roman" pitchFamily="18" charset="0"/>
              </a:rPr>
              <a:t>Chức</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năng</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phân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quyền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xem</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giải</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quyết</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đơn</a:t>
            </a:r>
            <a:r>
              <a:rPr lang="en-US" sz="2200" b="1" dirty="0" smtClean="0">
                <a:latin typeface="Times New Roman" pitchFamily="18" charset="0"/>
                <a:cs typeface="Times New Roman" pitchFamily="18" charset="0"/>
              </a:rPr>
              <a:t> </a:t>
            </a:r>
            <a:r>
              <a:rPr lang="en-US" sz="2200" b="1" dirty="0" err="1" smtClean="0">
                <a:latin typeface="Times New Roman" pitchFamily="18" charset="0"/>
                <a:cs typeface="Times New Roman" pitchFamily="18" charset="0"/>
              </a:rPr>
              <a:t>thư</a:t>
            </a:r>
            <a:r>
              <a:rPr lang="en-US" sz="2200" b="1" dirty="0" smtClean="0">
                <a:latin typeface="Times New Roman" pitchFamily="18" charset="0"/>
                <a:cs typeface="Times New Roman" pitchFamily="18" charset="0"/>
              </a:rPr>
              <a:t> </a:t>
            </a:r>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609600" y="514350"/>
            <a:ext cx="7703897" cy="3657600"/>
          </a:xfrm>
          <a:prstGeom prst="rect">
            <a:avLst/>
          </a:prstGeom>
          <a:noFill/>
          <a:ln w="9525">
            <a:noFill/>
            <a:miter lim="800000"/>
            <a:headEnd/>
            <a:tailEnd/>
          </a:ln>
          <a:effectLst/>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0" y="819151"/>
            <a:ext cx="9144000" cy="288032"/>
          </a:xfrm>
        </p:spPr>
        <p:txBody>
          <a:bodyPr/>
          <a:lstStyle/>
          <a:p>
            <a:pPr lvl="0"/>
            <a:r>
              <a:rPr lang="en-US" altLang="ko-KR" sz="3200" dirty="0" err="1" smtClean="0">
                <a:latin typeface="Times New Roman" pitchFamily="18" charset="0"/>
                <a:cs typeface="Times New Roman" pitchFamily="18" charset="0"/>
              </a:rPr>
              <a:t>Đường</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truyền</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đăng</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nhập</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hệ</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thống</a:t>
            </a:r>
            <a:r>
              <a:rPr lang="en-US" altLang="ko-KR" sz="3200" dirty="0" smtClean="0">
                <a:latin typeface="Times New Roman" pitchFamily="18" charset="0"/>
                <a:cs typeface="Times New Roman" pitchFamily="18" charset="0"/>
              </a:rPr>
              <a:t> </a:t>
            </a:r>
            <a:endParaRPr lang="en-US" altLang="ko-KR" sz="3200" dirty="0">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1219200" y="1428750"/>
            <a:ext cx="6705600" cy="1905000"/>
          </a:xfrm>
        </p:spPr>
        <p:txBody>
          <a:bodyPr/>
          <a:lstStyle/>
          <a:p>
            <a:pPr lvl="0"/>
            <a:r>
              <a:rPr lang="en-US" altLang="ko-KR" sz="4400" u="sng" dirty="0" smtClean="0">
                <a:solidFill>
                  <a:srgbClr val="0070C0"/>
                </a:solidFill>
                <a:latin typeface="Times New Roman" pitchFamily="18" charset="0"/>
                <a:cs typeface="Times New Roman" pitchFamily="18" charset="0"/>
              </a:rPr>
              <a:t>csdlqgkntc.thanhtra.gov.vn</a:t>
            </a:r>
            <a:endParaRPr lang="en-US" altLang="ko-KR" sz="4400" u="sng"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36195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endParaRPr lang="en-US" altLang="ko-KR" sz="28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Trưởng</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phòng</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chuyên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môn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4" name="Rectangle 3"/>
          <p:cNvSpPr/>
          <p:nvPr/>
        </p:nvSpPr>
        <p:spPr>
          <a:xfrm>
            <a:off x="990600" y="1504950"/>
            <a:ext cx="7086601" cy="2862322"/>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phòng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thẩm</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minh</a:t>
            </a:r>
          </a:p>
        </p:txBody>
      </p:sp>
      <p:pic>
        <p:nvPicPr>
          <p:cNvPr id="6" name="Picture 2"/>
          <p:cNvPicPr>
            <a:picLocks noChangeAspect="1" noChangeArrowheads="1"/>
          </p:cNvPicPr>
          <p:nvPr/>
        </p:nvPicPr>
        <p:blipFill>
          <a:blip r:embed="rId2"/>
          <a:srcRect/>
          <a:stretch>
            <a:fillRect/>
          </a:stretch>
        </p:blipFill>
        <p:spPr bwMode="auto">
          <a:xfrm>
            <a:off x="2895600" y="2952751"/>
            <a:ext cx="400050" cy="44767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914401" y="742951"/>
            <a:ext cx="7391401" cy="3854225"/>
          </a:xfrm>
          <a:prstGeom prst="rect">
            <a:avLst/>
          </a:prstGeom>
          <a:noFill/>
          <a:ln w="9525">
            <a:noFill/>
            <a:miter lim="800000"/>
            <a:headEnd/>
            <a:tailEnd/>
          </a:ln>
          <a:effectLst/>
        </p:spPr>
      </p:pic>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85802" y="285750"/>
            <a:ext cx="7543798" cy="4278094"/>
          </a:xfrm>
          <a:prstGeom prst="rect">
            <a:avLst/>
          </a:prstGeom>
        </p:spPr>
        <p:txBody>
          <a:bodyPr wrap="square">
            <a:spAutoFit/>
          </a:bodyPr>
          <a:lstStyle/>
          <a:p>
            <a:r>
              <a:rPr lang="en-US" sz="2800" b="1" dirty="0" err="1" smtClean="0">
                <a:latin typeface="Times New Roman" pitchFamily="18" charset="0"/>
                <a:cs typeface="Times New Roman" pitchFamily="18" charset="0"/>
              </a:rPr>
              <a:t>Nhiệm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vụ</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thành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viên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được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công</a:t>
            </a:r>
            <a:endParaRPr lang="en-US" sz="28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a:t>
            </a:r>
            <a:r>
              <a:rPr lang="en-US" sz="2000" dirty="0" smtClean="0">
                <a:latin typeface="Times New Roman" pitchFamily="18" charset="0"/>
                <a:cs typeface="Times New Roman" pitchFamily="18" charset="0"/>
              </a:rPr>
              <a:t>:</a:t>
            </a:r>
          </a:p>
          <a:p>
            <a:endParaRPr lang="en-US" sz="20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trách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7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p>
          <a:p>
            <a:endParaRPr lang="en-US" sz="16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Theo </a:t>
            </a:r>
            <a:r>
              <a:rPr lang="en-US" sz="2000" b="1" dirty="0" err="1" smtClean="0">
                <a:latin typeface="Times New Roman" pitchFamily="18" charset="0"/>
                <a:cs typeface="Times New Roman" pitchFamily="18" charset="0"/>
              </a:rPr>
              <a:t>dõi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Theo </a:t>
            </a:r>
            <a:r>
              <a:rPr lang="en-US" sz="2000" dirty="0" err="1" smtClean="0">
                <a:latin typeface="Times New Roman" pitchFamily="18" charset="0"/>
                <a:cs typeface="Times New Roman" pitchFamily="18" charset="0"/>
              </a:rPr>
              <a:t>dõi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a:t>
            </a:r>
          </a:p>
          <a:p>
            <a:endParaRPr lang="en-US" sz="1400" dirty="0" smtClean="0">
              <a:latin typeface="Times New Roman" pitchFamily="18" charset="0"/>
              <a:cs typeface="Times New Roman" pitchFamily="18" charset="0"/>
            </a:endParaRPr>
          </a:p>
          <a:p>
            <a:pPr>
              <a:buFont typeface="Symbol"/>
              <a:buChar char="·"/>
            </a:pP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Phối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a:t>
            </a:r>
          </a:p>
          <a:p>
            <a:endParaRPr lang="en-US" sz="1400" dirty="0" smtClean="0">
              <a:latin typeface="Times New Roman" pitchFamily="18" charset="0"/>
              <a:cs typeface="Times New Roman" pitchFamily="18" charset="0"/>
            </a:endParaRPr>
          </a:p>
          <a:p>
            <a:pPr>
              <a:buFont typeface="Symbol"/>
              <a:buChar char="·"/>
            </a:pPr>
            <a:r>
              <a:rPr lang="en-US" sz="2000" b="1" dirty="0" err="1" smtClean="0">
                <a:latin typeface="Times New Roman" pitchFamily="18" charset="0"/>
                <a:cs typeface="Times New Roman" pitchFamily="18" charset="0"/>
              </a:rPr>
              <a:t>Thực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gửi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cáo</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thảo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7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799" y="438150"/>
            <a:ext cx="7620000" cy="1869743"/>
          </a:xfrm>
          <a:prstGeom prst="rect">
            <a:avLst/>
          </a:prstGeom>
        </p:spPr>
        <p:txBody>
          <a:bodyPr wrap="square">
            <a:spAutoFit/>
          </a:bodyPr>
          <a:lstStyle/>
          <a:p>
            <a:r>
              <a:rPr lang="en-US" sz="2400" b="1" dirty="0" smtClean="0">
                <a:latin typeface="Times New Roman" pitchFamily="18" charset="0"/>
                <a:cs typeface="Times New Roman" pitchFamily="18" charset="0"/>
              </a:rPr>
              <a:t>Theo </a:t>
            </a:r>
            <a:r>
              <a:rPr lang="en-US" sz="2400" b="1" dirty="0" err="1" smtClean="0">
                <a:latin typeface="Times New Roman" pitchFamily="18" charset="0"/>
                <a:cs typeface="Times New Roman" pitchFamily="18" charset="0"/>
              </a:rPr>
              <a:t>dõi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thư</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đang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giải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quyết</a:t>
            </a:r>
            <a:endParaRPr lang="en-US" sz="2400" b="1"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Trưởng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phòng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a:t>
            </a:r>
          </a:p>
          <a:p>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Bước</a:t>
            </a:r>
            <a:r>
              <a:rPr lang="en-US" dirty="0" smtClean="0">
                <a:latin typeface="Times New Roman" pitchFamily="18" charset="0"/>
                <a:cs typeface="Times New Roman" pitchFamily="18" charset="0"/>
              </a:rPr>
              <a:t> 1: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menu </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endParaRPr lang="en-US" b="1"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Bước</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Theo </a:t>
            </a:r>
            <a:r>
              <a:rPr lang="en-US" b="1" dirty="0" err="1" smtClean="0">
                <a:latin typeface="Times New Roman" pitchFamily="18" charset="0"/>
                <a:cs typeface="Times New Roman" pitchFamily="18" charset="0"/>
              </a:rPr>
              <a:t>dõi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đang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endParaRPr lang="en-US" b="1"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838200" y="2343150"/>
            <a:ext cx="6781801" cy="2471052"/>
          </a:xfrm>
          <a:prstGeom prst="rect">
            <a:avLst/>
          </a:prstGeom>
          <a:noFill/>
          <a:ln w="9525">
            <a:noFill/>
            <a:miter lim="800000"/>
            <a:headEnd/>
            <a:tailEnd/>
          </a:ln>
          <a:effectLst/>
        </p:spPr>
      </p:pic>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Thanh</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huyện</a:t>
            </a:r>
            <a:endParaRPr lang="en-US" altLang="ko-KR" sz="2200" b="1" dirty="0" smtClean="0">
              <a:solidFill>
                <a:schemeClr val="tx1"/>
              </a:solidFill>
              <a:latin typeface="Times New Roman" pitchFamily="18" charset="0"/>
              <a:cs typeface="Times New Roman" pitchFamily="18" charset="0"/>
            </a:endParaRPr>
          </a:p>
        </p:txBody>
      </p:sp>
      <p:sp>
        <p:nvSpPr>
          <p:cNvPr id="4" name="Rectangle 3"/>
          <p:cNvSpPr/>
          <p:nvPr/>
        </p:nvSpPr>
        <p:spPr>
          <a:xfrm>
            <a:off x="609600" y="13525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tin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07 </a:t>
            </a:r>
            <a:r>
              <a:rPr lang="en-US" sz="2000" dirty="0" err="1" smtClean="0">
                <a:latin typeface="Times New Roman" pitchFamily="18" charset="0"/>
                <a:cs typeface="Times New Roman" pitchFamily="18" charset="0"/>
              </a:rPr>
              <a:t>bước</a:t>
            </a:r>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Đối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thoại</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2590800" y="2486026"/>
            <a:ext cx="619125" cy="69532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457200" y="590551"/>
            <a:ext cx="8017970" cy="3962400"/>
          </a:xfrm>
          <a:prstGeom prst="rect">
            <a:avLst/>
          </a:prstGeom>
          <a:noFill/>
          <a:ln w="9525">
            <a:noFill/>
            <a:miter lim="800000"/>
            <a:headEnd/>
            <a:tailEnd/>
          </a:ln>
          <a:effectLst/>
        </p:spPr>
      </p:pic>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219201" y="209550"/>
            <a:ext cx="6172201" cy="4572000"/>
          </a:xfrm>
          <a:prstGeom prst="rect">
            <a:avLst/>
          </a:prstGeom>
          <a:noFill/>
          <a:ln w="9525">
            <a:noFill/>
            <a:miter lim="800000"/>
            <a:headEnd/>
            <a:tailEnd/>
          </a:ln>
          <a:effectLst/>
        </p:spPr>
      </p:pic>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533399" y="438150"/>
            <a:ext cx="7924800" cy="4191000"/>
          </a:xfrm>
          <a:prstGeom prst="rect">
            <a:avLst/>
          </a:prstGeom>
          <a:noFill/>
          <a:ln w="9525">
            <a:noFill/>
            <a:miter lim="800000"/>
            <a:headEnd/>
            <a:tailEnd/>
          </a:ln>
          <a:effectLst/>
        </p:spPr>
      </p:pic>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1066801" y="361950"/>
            <a:ext cx="7011988" cy="3943558"/>
          </a:xfrm>
          <a:prstGeom prst="rect">
            <a:avLst/>
          </a:prstGeom>
          <a:noFill/>
          <a:ln w="9525">
            <a:noFill/>
            <a:miter lim="800000"/>
            <a:headEnd/>
            <a:tailEnd/>
          </a:ln>
          <a:effectLst/>
        </p:spPr>
      </p:pic>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914400" y="742950"/>
            <a:ext cx="6902450" cy="3411544"/>
          </a:xfrm>
          <a:prstGeom prst="rect">
            <a:avLst/>
          </a:prstGeom>
          <a:noFill/>
          <a:ln w="9525">
            <a:noFill/>
            <a:miter lim="800000"/>
            <a:headEnd/>
            <a:tailEnd/>
          </a:ln>
          <a:effectLst/>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362200" y="547688"/>
            <a:ext cx="4419600" cy="404812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200401" y="2495551"/>
            <a:ext cx="2286000" cy="1990725"/>
          </a:xfrm>
          <a:prstGeom prst="rect">
            <a:avLst/>
          </a:prstGeom>
        </p:spPr>
      </p:pic>
      <p:sp>
        <p:nvSpPr>
          <p:cNvPr id="3" name="Rectangle 2"/>
          <p:cNvSpPr/>
          <p:nvPr/>
        </p:nvSpPr>
        <p:spPr>
          <a:xfrm>
            <a:off x="609601" y="438150"/>
            <a:ext cx="7696201" cy="1754326"/>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Theo dõi đơn thư giải quyết đã trình </a:t>
            </a:r>
            <a:endParaRPr lang="en-US" sz="2800"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Những </a:t>
            </a:r>
            <a:r>
              <a:rPr lang="vi-VN" sz="2000" dirty="0">
                <a:latin typeface="Times New Roman" panose="02020603050405020304" pitchFamily="18" charset="0"/>
                <a:cs typeface="Times New Roman" panose="02020603050405020304" pitchFamily="18" charset="0"/>
              </a:rPr>
              <a:t>hồ sơ giải quyết đã được người dùng trình lên lãnh đạo thì sẽ nằm trong danh sách hồ sơ giải quyết đã trình để người dùng tiện theo dõi.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Người </a:t>
            </a:r>
            <a:r>
              <a:rPr lang="vi-VN" sz="2000" dirty="0">
                <a:latin typeface="Times New Roman" panose="02020603050405020304" pitchFamily="18" charset="0"/>
                <a:cs typeface="Times New Roman" panose="02020603050405020304" pitchFamily="18" charset="0"/>
              </a:rPr>
              <a:t>dùng click chọn menu </a:t>
            </a:r>
            <a:r>
              <a:rPr lang="vi-VN" sz="2000" b="1" dirty="0">
                <a:latin typeface="Times New Roman" panose="02020603050405020304" pitchFamily="18" charset="0"/>
                <a:cs typeface="Times New Roman" panose="02020603050405020304" pitchFamily="18" charset="0"/>
              </a:rPr>
              <a:t>Giải quyết đơn thư </a:t>
            </a:r>
            <a:r>
              <a:rPr lang="en-US" sz="2000" b="1" dirty="0" smtClean="0">
                <a:latin typeface="Times New Roman" panose="02020603050405020304" pitchFamily="18" charset="0"/>
                <a:cs typeface="Times New Roman" panose="02020603050405020304" pitchFamily="18" charset="0"/>
              </a:rPr>
              <a:t>         </a:t>
            </a:r>
            <a:r>
              <a:rPr lang="vi-VN" sz="2000" b="1" dirty="0" smtClean="0">
                <a:latin typeface="Times New Roman" panose="02020603050405020304" pitchFamily="18" charset="0"/>
                <a:cs typeface="Times New Roman" panose="02020603050405020304" pitchFamily="18" charset="0"/>
              </a:rPr>
              <a:t>Hồ </a:t>
            </a:r>
            <a:r>
              <a:rPr lang="vi-VN" sz="2000" b="1" dirty="0">
                <a:latin typeface="Times New Roman" panose="02020603050405020304" pitchFamily="18" charset="0"/>
                <a:cs typeface="Times New Roman" panose="02020603050405020304" pitchFamily="18" charset="0"/>
              </a:rPr>
              <a:t>sơ giải quyết </a:t>
            </a:r>
            <a:endParaRPr lang="en-US" sz="2000" b="1" dirty="0" smtClean="0">
              <a:latin typeface="Times New Roman" panose="02020603050405020304" pitchFamily="18" charset="0"/>
              <a:cs typeface="Times New Roman" panose="02020603050405020304" pitchFamily="18" charset="0"/>
            </a:endParaRPr>
          </a:p>
          <a:p>
            <a:r>
              <a:rPr lang="vi-VN" sz="2000" b="1" dirty="0" smtClean="0">
                <a:latin typeface="Times New Roman" panose="02020603050405020304" pitchFamily="18" charset="0"/>
                <a:cs typeface="Times New Roman" panose="02020603050405020304" pitchFamily="18" charset="0"/>
              </a:rPr>
              <a:t>đã </a:t>
            </a:r>
            <a:r>
              <a:rPr lang="vi-VN" sz="2000" b="1" dirty="0">
                <a:latin typeface="Times New Roman" panose="02020603050405020304" pitchFamily="18" charset="0"/>
                <a:cs typeface="Times New Roman" panose="02020603050405020304" pitchFamily="18" charset="0"/>
              </a:rPr>
              <a:t>trình</a:t>
            </a:r>
            <a:endParaRPr lang="en-US" sz="2000" b="1" dirty="0">
              <a:latin typeface="Times New Roman" panose="02020603050405020304" pitchFamily="18" charset="0"/>
              <a:cs typeface="Times New Roman" panose="02020603050405020304" pitchFamily="18" charset="0"/>
            </a:endParaRPr>
          </a:p>
        </p:txBody>
      </p:sp>
      <p:cxnSp>
        <p:nvCxnSpPr>
          <p:cNvPr id="5" name="Straight Arrow Connector 4"/>
          <p:cNvCxnSpPr/>
          <p:nvPr/>
        </p:nvCxnSpPr>
        <p:spPr>
          <a:xfrm>
            <a:off x="5807962" y="1657350"/>
            <a:ext cx="36424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143000" y="2095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Trưởng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phòng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môn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huyện</a:t>
            </a:r>
            <a:endParaRPr lang="en-US" altLang="ko-KR" sz="2400" b="1" dirty="0" smtClean="0">
              <a:solidFill>
                <a:schemeClr val="tx1"/>
              </a:solidFill>
              <a:latin typeface="Times New Roman" pitchFamily="18" charset="0"/>
              <a:cs typeface="Times New Roman" pitchFamily="18" charset="0"/>
            </a:endParaRPr>
          </a:p>
        </p:txBody>
      </p:sp>
      <p:sp>
        <p:nvSpPr>
          <p:cNvPr id="4" name="Rectangle 3"/>
          <p:cNvSpPr/>
          <p:nvPr/>
        </p:nvSpPr>
        <p:spPr>
          <a:xfrm>
            <a:off x="838200" y="1123950"/>
            <a:ext cx="7086601" cy="2308324"/>
          </a:xfrm>
          <a:prstGeom prst="rect">
            <a:avLst/>
          </a:prstGeom>
        </p:spPr>
        <p:txBody>
          <a:bodyPr wrap="square">
            <a:spAutoFit/>
          </a:bodyPr>
          <a:lstStyle/>
          <a:p>
            <a:r>
              <a:rPr lang="vi-VN" dirty="0" smtClean="0">
                <a:latin typeface="Times New Roman" pitchFamily="18" charset="0"/>
                <a:cs typeface="Times New Roman" pitchFamily="18" charset="0"/>
              </a:rPr>
              <a:t>Các bước thực hiện:</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1: Người dùng đăng nhập vào hệ thống.</a:t>
            </a:r>
            <a:br>
              <a:rPr lang="vi-VN" dirty="0" smtClean="0">
                <a:latin typeface="Times New Roman" pitchFamily="18" charset="0"/>
                <a:cs typeface="Times New Roman" pitchFamily="18" charset="0"/>
              </a:rPr>
            </a:br>
            <a:r>
              <a:rPr lang="vi-VN" dirty="0" smtClean="0">
                <a:latin typeface="Times New Roman" pitchFamily="18" charset="0"/>
                <a:cs typeface="Times New Roman" pitchFamily="18" charset="0"/>
              </a:rPr>
              <a:t>- Bước 2: Từ thanh menu bên trái, chọn </a:t>
            </a:r>
            <a:r>
              <a:rPr lang="en-US" b="1" dirty="0" err="1" smtClean="0">
                <a:latin typeface="Times New Roman" pitchFamily="18" charset="0"/>
                <a:cs typeface="Times New Roman" pitchFamily="18" charset="0"/>
              </a:rPr>
              <a:t>Phê</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a:t>
            </a:r>
            <a:r>
              <a:rPr lang="en-US" b="1" dirty="0" err="1" smtClean="0">
                <a:latin typeface="Times New Roman" pitchFamily="18" charset="0"/>
                <a:cs typeface="Times New Roman" pitchFamily="18" charset="0"/>
              </a:rPr>
              <a:t>uyết</a:t>
            </a:r>
            <a:endParaRPr lang="en-US" b="1"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tiếp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Chuyển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xác</a:t>
            </a:r>
            <a:r>
              <a:rPr lang="en-US" b="1" dirty="0" smtClean="0">
                <a:latin typeface="Times New Roman" pitchFamily="18" charset="0"/>
                <a:cs typeface="Times New Roman" pitchFamily="18" charset="0"/>
              </a:rPr>
              <a:t> minh</a:t>
            </a:r>
            <a:r>
              <a:rPr lang="en-US"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en-US" dirty="0" err="1" smtClean="0">
                <a:latin typeface="Times New Roman" pitchFamily="18" charset="0"/>
                <a:cs typeface="Times New Roman" pitchFamily="18" charset="0"/>
              </a:rPr>
              <a:t>Chọn</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Lãnh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đạo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duyệt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Chủ</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tịch</a:t>
            </a:r>
            <a:r>
              <a:rPr lang="en-US" b="1" dirty="0" smtClean="0">
                <a:latin typeface="Times New Roman" pitchFamily="18" charset="0"/>
                <a:cs typeface="Times New Roman" pitchFamily="18" charset="0"/>
              </a:rPr>
              <a:t> UBND </a:t>
            </a:r>
            <a:r>
              <a:rPr lang="en-US" b="1" dirty="0" err="1" smtClean="0">
                <a:latin typeface="Times New Roman" pitchFamily="18" charset="0"/>
                <a:cs typeface="Times New Roman" pitchFamily="18" charset="0"/>
              </a:rPr>
              <a:t>huyện</a:t>
            </a:r>
            <a:r>
              <a:rPr lang="en-US" dirty="0" smtClean="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590800" y="2114550"/>
            <a:ext cx="505558" cy="381000"/>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2209800" y="3228770"/>
            <a:ext cx="3733800" cy="170518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 name="Text Placeholder 2"/>
          <p:cNvSpPr>
            <a:spLocks noGrp="1"/>
          </p:cNvSpPr>
          <p:nvPr>
            <p:ph type="body" sz="quarter" idx="11"/>
          </p:nvPr>
        </p:nvSpPr>
        <p:spPr>
          <a:xfrm>
            <a:off x="1022139" y="190910"/>
            <a:ext cx="6934201" cy="990600"/>
          </a:xfrm>
        </p:spPr>
        <p:txBody>
          <a:bodyPr/>
          <a:lstStyle/>
          <a:p>
            <a:pPr lvl="0"/>
            <a:r>
              <a:rPr lang="en-US" altLang="ko-KR" sz="2800" dirty="0" err="1" smtClean="0">
                <a:solidFill>
                  <a:schemeClr val="tx1"/>
                </a:solidFill>
                <a:latin typeface="Times New Roman" pitchFamily="18" charset="0"/>
                <a:cs typeface="Times New Roman" pitchFamily="18" charset="0"/>
              </a:rPr>
              <a:t>Tài</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khoản</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đăng</a:t>
            </a:r>
            <a:r>
              <a:rPr lang="en-US" altLang="ko-KR" sz="2800" dirty="0" smtClean="0">
                <a:solidFill>
                  <a:schemeClr val="tx1"/>
                </a:solidFill>
                <a:latin typeface="Times New Roman" pitchFamily="18" charset="0"/>
                <a:cs typeface="Times New Roman" pitchFamily="18" charset="0"/>
              </a:rPr>
              <a:t> </a:t>
            </a:r>
            <a:r>
              <a:rPr lang="en-US" altLang="ko-KR" sz="2800" dirty="0" err="1" smtClean="0">
                <a:solidFill>
                  <a:schemeClr val="tx1"/>
                </a:solidFill>
                <a:latin typeface="Times New Roman" pitchFamily="18" charset="0"/>
                <a:cs typeface="Times New Roman" pitchFamily="18" charset="0"/>
              </a:rPr>
              <a:t>nhập</a:t>
            </a:r>
            <a:r>
              <a:rPr lang="en-US" altLang="ko-KR" sz="2800"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Chủ</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tịch</a:t>
            </a:r>
            <a:r>
              <a:rPr lang="en-US" altLang="ko-KR" sz="2800" b="1" dirty="0" smtClean="0">
                <a:solidFill>
                  <a:schemeClr val="tx1"/>
                </a:solidFill>
                <a:latin typeface="Times New Roman" pitchFamily="18" charset="0"/>
                <a:cs typeface="Times New Roman" pitchFamily="18" charset="0"/>
              </a:rPr>
              <a:t> UBND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6" name="Rectangle 5"/>
          <p:cNvSpPr/>
          <p:nvPr/>
        </p:nvSpPr>
        <p:spPr>
          <a:xfrm>
            <a:off x="914401" y="971550"/>
            <a:ext cx="7467600" cy="1938992"/>
          </a:xfrm>
          <a:prstGeom prst="rect">
            <a:avLst/>
          </a:prstGeom>
        </p:spPr>
        <p:txBody>
          <a:bodyPr wrap="square">
            <a:spAutoFit/>
          </a:bodyPr>
          <a:lstStyle/>
          <a:p>
            <a:pPr marL="457200" indent="-457200"/>
            <a:r>
              <a:rPr lang="en-US" sz="2000" b="1" dirty="0" err="1" smtClean="0">
                <a:latin typeface="Times New Roman" pitchFamily="18" charset="0"/>
                <a:cs typeface="Times New Roman" pitchFamily="18" charset="0"/>
              </a:rPr>
              <a:t>Chủ</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tịch</a:t>
            </a:r>
            <a:r>
              <a:rPr lang="en-US" sz="2000" b="1" dirty="0" smtClean="0">
                <a:latin typeface="Times New Roman" pitchFamily="18" charset="0"/>
                <a:cs typeface="Times New Roman" pitchFamily="18" charset="0"/>
              </a:rPr>
              <a:t> UBND </a:t>
            </a:r>
            <a:r>
              <a:rPr lang="en-US" sz="2000" b="1" dirty="0" err="1">
                <a:latin typeface="Times New Roman" pitchFamily="18" charset="0"/>
                <a:cs typeface="Times New Roman" pitchFamily="18" charset="0"/>
              </a:rPr>
              <a:t>huyện</a:t>
            </a:r>
            <a:r>
              <a:rPr lang="en-US" sz="2000" b="1" dirty="0">
                <a:latin typeface="Times New Roman" pitchFamily="18" charset="0"/>
                <a:cs typeface="Times New Roman" pitchFamily="18" charset="0"/>
              </a:rPr>
              <a:t> ban </a:t>
            </a:r>
            <a:r>
              <a:rPr lang="en-US" sz="2000" b="1" dirty="0" err="1">
                <a:latin typeface="Times New Roman" pitchFamily="18" charset="0"/>
                <a:cs typeface="Times New Roman" pitchFamily="18" charset="0"/>
              </a:rPr>
              <a: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trả</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hoặc</a:t>
            </a:r>
            <a:r>
              <a:rPr lang="en-US" sz="2000" b="1" dirty="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định</a:t>
            </a:r>
            <a:r>
              <a:rPr lang="en-US" sz="2000" b="1" dirty="0" smtClean="0">
                <a:latin typeface="Times New Roman" pitchFamily="18" charset="0"/>
                <a:cs typeface="Times New Roman" pitchFamily="18" charset="0"/>
              </a:rPr>
              <a:t> </a:t>
            </a:r>
          </a:p>
          <a:p>
            <a:pPr marL="457200" indent="-457200"/>
            <a:r>
              <a:rPr lang="en-US" sz="2000" b="1" dirty="0" err="1" smtClean="0">
                <a:latin typeface="Times New Roman" pitchFamily="18" charset="0"/>
                <a:cs typeface="Times New Roman" pitchFamily="18" charset="0"/>
              </a:rPr>
              <a:t>khiếu</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nại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kết</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luận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cáo</a:t>
            </a:r>
            <a:r>
              <a:rPr lang="en-US" sz="2000" b="1" dirty="0">
                <a:latin typeface="Times New Roman" pitchFamily="18" charset="0"/>
                <a:cs typeface="Times New Roman" pitchFamily="18" charset="0"/>
              </a:rPr>
              <a:t>:</a:t>
            </a: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7" name="Picture 3"/>
          <p:cNvPicPr>
            <a:picLocks noChangeAspect="1" noChangeArrowheads="1"/>
          </p:cNvPicPr>
          <p:nvPr/>
        </p:nvPicPr>
        <p:blipFill>
          <a:blip r:embed="rId2"/>
          <a:srcRect/>
          <a:stretch>
            <a:fillRect/>
          </a:stretch>
        </p:blipFill>
        <p:spPr bwMode="auto">
          <a:xfrm>
            <a:off x="3124202" y="2266951"/>
            <a:ext cx="657225" cy="495300"/>
          </a:xfrm>
          <a:prstGeom prst="rect">
            <a:avLst/>
          </a:prstGeom>
          <a:noFill/>
          <a:ln w="9525">
            <a:noFill/>
            <a:miter lim="800000"/>
            <a:headEnd/>
            <a:tailEnd/>
          </a:ln>
          <a:effectLst/>
        </p:spPr>
      </p:pic>
      <p:pic>
        <p:nvPicPr>
          <p:cNvPr id="2" name="Picture 1"/>
          <p:cNvPicPr>
            <a:picLocks noChangeAspect="1"/>
          </p:cNvPicPr>
          <p:nvPr/>
        </p:nvPicPr>
        <p:blipFill>
          <a:blip r:embed="rId3"/>
          <a:stretch>
            <a:fillRect/>
          </a:stretch>
        </p:blipFill>
        <p:spPr>
          <a:xfrm>
            <a:off x="1600200" y="2800350"/>
            <a:ext cx="5867401" cy="1992272"/>
          </a:xfrm>
          <a:prstGeom prst="rect">
            <a:avLst/>
          </a:prstGeom>
        </p:spPr>
      </p:pic>
    </p:spTree>
    <p:extLst>
      <p:ext uri="{BB962C8B-B14F-4D97-AF65-F5344CB8AC3E}">
        <p14:creationId xmlns:p14="http://schemas.microsoft.com/office/powerpoint/2010/main" xmlns="" val="1483847040"/>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493284"/>
            <a:ext cx="7848601" cy="1292662"/>
          </a:xfrm>
          <a:prstGeom prst="rect">
            <a:avLst/>
          </a:prstGeom>
        </p:spPr>
        <p:txBody>
          <a:bodyPr wrap="square">
            <a:spAutoFit/>
          </a:bodyPr>
          <a:lstStyle/>
          <a:p>
            <a:r>
              <a:rPr lang="en-US" sz="2000" b="1" dirty="0" smtClean="0">
                <a:latin typeface="Times New Roman" panose="02020603050405020304" pitchFamily="18" charset="0"/>
                <a:cs typeface="Times New Roman" panose="02020603050405020304" pitchFamily="18" charset="0"/>
              </a:rPr>
              <a:t>1. </a:t>
            </a:r>
            <a:r>
              <a:rPr lang="vi-VN" sz="2000" b="1" dirty="0" smtClean="0">
                <a:latin typeface="Times New Roman" panose="02020603050405020304" pitchFamily="18" charset="0"/>
                <a:cs typeface="Times New Roman" panose="02020603050405020304" pitchFamily="18" charset="0"/>
              </a:rPr>
              <a:t>Cán </a:t>
            </a:r>
            <a:r>
              <a:rPr lang="vi-VN" sz="2000" b="1" dirty="0">
                <a:latin typeface="Times New Roman" panose="02020603050405020304" pitchFamily="18" charset="0"/>
                <a:cs typeface="Times New Roman" panose="02020603050405020304" pitchFamily="18" charset="0"/>
              </a:rPr>
              <a:t>bộ cập nhật thông tin kết quả xác minh </a:t>
            </a:r>
            <a:r>
              <a:rPr lang="vi-VN" sz="2000" b="1" dirty="0" smtClean="0">
                <a:latin typeface="Times New Roman" panose="02020603050405020304" pitchFamily="18" charset="0"/>
                <a:cs typeface="Times New Roman" panose="02020603050405020304" pitchFamily="18" charset="0"/>
              </a:rPr>
              <a:t>đơn </a:t>
            </a:r>
            <a:r>
              <a:rPr lang="vi-VN" sz="2000" b="1" dirty="0">
                <a:latin typeface="Times New Roman" panose="02020603050405020304" pitchFamily="18" charset="0"/>
                <a:cs typeface="Times New Roman" panose="02020603050405020304" pitchFamily="18" charset="0"/>
              </a:rPr>
              <a:t>thư </a:t>
            </a:r>
            <a:endParaRPr lang="en-US" sz="2000" b="1" dirty="0" smtClean="0">
              <a:latin typeface="Times New Roman" panose="02020603050405020304" pitchFamily="18" charset="0"/>
              <a:cs typeface="Times New Roman" panose="02020603050405020304" pitchFamily="18" charset="0"/>
            </a:endParaRPr>
          </a:p>
          <a:p>
            <a:endParaRPr lang="en-US"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Cán </a:t>
            </a:r>
            <a:r>
              <a:rPr lang="vi-VN" sz="2000" dirty="0">
                <a:latin typeface="Times New Roman" panose="02020603050405020304" pitchFamily="18" charset="0"/>
                <a:cs typeface="Times New Roman" panose="02020603050405020304" pitchFamily="18" charset="0"/>
              </a:rPr>
              <a:t>bộ thực hiện cập nhật thông tin kết quả sau khi </a:t>
            </a:r>
            <a:r>
              <a:rPr lang="en-US" sz="2000" dirty="0" smtClean="0">
                <a:latin typeface="Times New Roman" panose="02020603050405020304" pitchFamily="18" charset="0"/>
                <a:cs typeface="Times New Roman" panose="02020603050405020304" pitchFamily="18" charset="0"/>
              </a:rPr>
              <a:t>C</a:t>
            </a:r>
            <a:r>
              <a:rPr lang="vi-VN" sz="2000" dirty="0" smtClean="0">
                <a:latin typeface="Times New Roman" panose="02020603050405020304" pitchFamily="18" charset="0"/>
                <a:cs typeface="Times New Roman" panose="02020603050405020304" pitchFamily="18" charset="0"/>
              </a:rPr>
              <a:t>hủ </a:t>
            </a:r>
            <a:r>
              <a:rPr lang="vi-VN" sz="2000" dirty="0">
                <a:latin typeface="Times New Roman" panose="02020603050405020304" pitchFamily="18" charset="0"/>
                <a:cs typeface="Times New Roman" panose="02020603050405020304" pitchFamily="18" charset="0"/>
              </a:rPr>
              <a:t>tịch UBND huyện quyết định giải quyết hoặc kết luận tố cáo</a:t>
            </a:r>
            <a:endParaRPr lang="en-US" sz="2000" dirty="0">
              <a:latin typeface="Times New Roman" panose="02020603050405020304" pitchFamily="18" charset="0"/>
              <a:cs typeface="Times New Roman" panose="02020603050405020304" pitchFamily="18" charset="0"/>
            </a:endParaRPr>
          </a:p>
        </p:txBody>
      </p:sp>
      <p:sp>
        <p:nvSpPr>
          <p:cNvPr id="4"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800" b="1" dirty="0" err="1" smtClean="0">
                <a:solidFill>
                  <a:schemeClr val="tx1"/>
                </a:solidFill>
                <a:latin typeface="Times New Roman" pitchFamily="18" charset="0"/>
                <a:cs typeface="Times New Roman" pitchFamily="18" charset="0"/>
              </a:rPr>
              <a:t>Chuyên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viên</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Thanh</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tra</a:t>
            </a:r>
            <a:r>
              <a:rPr lang="en-US" altLang="ko-KR" sz="2800" b="1" dirty="0" smtClean="0">
                <a:solidFill>
                  <a:schemeClr val="tx1"/>
                </a:solidFill>
                <a:latin typeface="Times New Roman" pitchFamily="18" charset="0"/>
                <a:cs typeface="Times New Roman" pitchFamily="18" charset="0"/>
              </a:rPr>
              <a:t> </a:t>
            </a:r>
            <a:r>
              <a:rPr lang="en-US" altLang="ko-KR" sz="2800" b="1" dirty="0" err="1" smtClean="0">
                <a:solidFill>
                  <a:schemeClr val="tx1"/>
                </a:solidFill>
                <a:latin typeface="Times New Roman" pitchFamily="18" charset="0"/>
                <a:cs typeface="Times New Roman" pitchFamily="18" charset="0"/>
              </a:rPr>
              <a:t>huyện</a:t>
            </a:r>
            <a:endParaRPr lang="en-US" altLang="ko-KR" sz="2800" b="1" dirty="0" smtClean="0">
              <a:solidFill>
                <a:schemeClr val="tx1"/>
              </a:solidFill>
              <a:latin typeface="Times New Roman" pitchFamily="18" charset="0"/>
              <a:cs typeface="Times New Roman" pitchFamily="18" charset="0"/>
            </a:endParaRPr>
          </a:p>
        </p:txBody>
      </p:sp>
      <p:sp>
        <p:nvSpPr>
          <p:cNvPr id="5" name="Rectangle 4"/>
          <p:cNvSpPr/>
          <p:nvPr/>
        </p:nvSpPr>
        <p:spPr>
          <a:xfrm>
            <a:off x="609600" y="3028950"/>
            <a:ext cx="7543801" cy="1015663"/>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Từ thanh menu bên trái, chọn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pPr>
              <a:buFontTx/>
              <a:buChar char="-"/>
            </a:pPr>
            <a:r>
              <a:rPr lang="en-US" sz="2000" b="1"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p:txBody>
      </p:sp>
      <p:pic>
        <p:nvPicPr>
          <p:cNvPr id="6" name="Picture 3"/>
          <p:cNvPicPr>
            <a:picLocks noChangeAspect="1" noChangeArrowheads="1"/>
          </p:cNvPicPr>
          <p:nvPr/>
        </p:nvPicPr>
        <p:blipFill>
          <a:blip r:embed="rId2"/>
          <a:srcRect/>
          <a:stretch>
            <a:fillRect/>
          </a:stretch>
        </p:blipFill>
        <p:spPr bwMode="auto">
          <a:xfrm>
            <a:off x="2743200" y="3790950"/>
            <a:ext cx="657225" cy="4953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4" name="Picture 3"/>
          <p:cNvPicPr>
            <a:picLocks noChangeAspect="1"/>
          </p:cNvPicPr>
          <p:nvPr/>
        </p:nvPicPr>
        <p:blipFill>
          <a:blip r:embed="rId2"/>
          <a:stretch>
            <a:fillRect/>
          </a:stretch>
        </p:blipFill>
        <p:spPr>
          <a:xfrm>
            <a:off x="990601" y="133350"/>
            <a:ext cx="6800850" cy="4819146"/>
          </a:xfrm>
          <a:prstGeom prst="rect">
            <a:avLst/>
          </a:prstGeom>
        </p:spPr>
      </p:pic>
      <p:sp>
        <p:nvSpPr>
          <p:cNvPr id="3" name="Rectangle 2"/>
          <p:cNvSpPr/>
          <p:nvPr/>
        </p:nvSpPr>
        <p:spPr>
          <a:xfrm>
            <a:off x="5893776" y="361950"/>
            <a:ext cx="6096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0527" y="2262188"/>
            <a:ext cx="742949" cy="619125"/>
          </a:xfrm>
          <a:prstGeom prst="rect">
            <a:avLst/>
          </a:prstGeom>
        </p:spPr>
      </p:pic>
      <p:sp>
        <p:nvSpPr>
          <p:cNvPr id="3" name="Rectangle 2"/>
          <p:cNvSpPr/>
          <p:nvPr/>
        </p:nvSpPr>
        <p:spPr>
          <a:xfrm>
            <a:off x="1066800" y="1102272"/>
            <a:ext cx="7400924" cy="1569660"/>
          </a:xfrm>
          <a:prstGeom prst="rect">
            <a:avLst/>
          </a:prstGeom>
        </p:spPr>
        <p:txBody>
          <a:bodyPr wrap="square">
            <a:spAutoFit/>
          </a:bodyPr>
          <a:lstStyle/>
          <a:p>
            <a:r>
              <a:rPr lang="en-US" sz="2400" b="1" dirty="0" err="1">
                <a:latin typeface="Times New Roman" panose="02020603050405020304" pitchFamily="18" charset="0"/>
                <a:cs typeface="Times New Roman" panose="02020603050405020304" pitchFamily="18" charset="0"/>
              </a:rPr>
              <a:t>Cập</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nhật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tin </a:t>
            </a:r>
            <a:r>
              <a:rPr lang="en-US" sz="2400" b="1" dirty="0" err="1">
                <a:latin typeface="Times New Roman" panose="02020603050405020304" pitchFamily="18" charset="0"/>
                <a:cs typeface="Times New Roman" panose="02020603050405020304" pitchFamily="18" charset="0"/>
              </a:rPr>
              <a:t>theo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dõi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quyết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endParaRPr lang="en-US" sz="2400" b="1" dirty="0" smtClean="0">
              <a:latin typeface="Times New Roman" panose="02020603050405020304" pitchFamily="18" charset="0"/>
              <a:cs typeface="Times New Roman" panose="02020603050405020304" pitchFamily="18" charset="0"/>
            </a:endParaRPr>
          </a:p>
          <a:p>
            <a:r>
              <a:rPr lang="en-US" sz="2400" b="1" dirty="0" err="1" smtClean="0">
                <a:latin typeface="Times New Roman" panose="02020603050405020304" pitchFamily="18" charset="0"/>
                <a:cs typeface="Times New Roman" panose="02020603050405020304" pitchFamily="18" charset="0"/>
              </a:rPr>
              <a:t>quyết</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hoặc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luận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tố</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cáo</a:t>
            </a:r>
            <a:endParaRPr lang="en-US" sz="2400" b="1" dirty="0" smtClean="0">
              <a:latin typeface="Times New Roman" panose="02020603050405020304" pitchFamily="18" charset="0"/>
              <a:cs typeface="Times New Roman" panose="02020603050405020304" pitchFamily="18" charset="0"/>
            </a:endParaRPr>
          </a:p>
          <a:p>
            <a:endParaRPr lang="en-US" sz="2400" b="1"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Chọn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tượng</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1026" name="Picture 2"/>
          <p:cNvPicPr>
            <a:picLocks noChangeAspect="1" noChangeArrowheads="1"/>
          </p:cNvPicPr>
          <p:nvPr/>
        </p:nvPicPr>
        <p:blipFill>
          <a:blip r:embed="rId2"/>
          <a:srcRect/>
          <a:stretch>
            <a:fillRect/>
          </a:stretch>
        </p:blipFill>
        <p:spPr bwMode="auto">
          <a:xfrm>
            <a:off x="762000" y="361950"/>
            <a:ext cx="7543801" cy="4572000"/>
          </a:xfrm>
          <a:prstGeom prst="rect">
            <a:avLst/>
          </a:prstGeom>
          <a:solidFill>
            <a:schemeClr val="bg1"/>
          </a:solidFill>
          <a:ln w="9525">
            <a:noFill/>
            <a:miter lim="800000"/>
            <a:headEnd/>
            <a:tailEnd/>
          </a:ln>
          <a:effectLst/>
        </p:spPr>
      </p:pic>
      <p:sp>
        <p:nvSpPr>
          <p:cNvPr id="5" name="Rectangle 4"/>
          <p:cNvSpPr/>
          <p:nvPr/>
        </p:nvSpPr>
        <p:spPr>
          <a:xfrm>
            <a:off x="4267201" y="590550"/>
            <a:ext cx="685801"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349525445"/>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666750"/>
            <a:ext cx="8001001" cy="3539430"/>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Thực hiện trả kết quả giải quyết cho công dân trên phần mềm </a:t>
            </a:r>
            <a:endParaRPr lang="en-US" sz="2800" b="1" dirty="0" smtClean="0">
              <a:latin typeface="Times New Roman" panose="02020603050405020304" pitchFamily="18" charset="0"/>
              <a:cs typeface="Times New Roman" panose="02020603050405020304" pitchFamily="18" charset="0"/>
            </a:endParaRPr>
          </a:p>
          <a:p>
            <a:endParaRPr lang="en-US" sz="2800"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Những </a:t>
            </a:r>
            <a:r>
              <a:rPr lang="vi-VN" sz="2000" dirty="0">
                <a:latin typeface="Times New Roman" panose="02020603050405020304" pitchFamily="18" charset="0"/>
                <a:cs typeface="Times New Roman" panose="02020603050405020304" pitchFamily="18" charset="0"/>
              </a:rPr>
              <a:t>đơn thư thụ lý giải quyết, sau khi thực hiện kiểm tra, rà soát hoặc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kiểm </a:t>
            </a:r>
            <a:r>
              <a:rPr lang="vi-VN" sz="2000" dirty="0">
                <a:latin typeface="Times New Roman" panose="02020603050405020304" pitchFamily="18" charset="0"/>
                <a:cs typeface="Times New Roman" panose="02020603050405020304" pitchFamily="18" charset="0"/>
              </a:rPr>
              <a:t>tra xác minh. Kết quả giải quyết của vụ việc được gửi hoặc trả trực tiếp cho công dân. Người dùng sẽ dùng chức năng này để thực hiện trả kết quả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đơn </a:t>
            </a:r>
            <a:r>
              <a:rPr lang="vi-VN" sz="2000" dirty="0">
                <a:latin typeface="Times New Roman" panose="02020603050405020304" pitchFamily="18" charset="0"/>
                <a:cs typeface="Times New Roman" panose="02020603050405020304" pitchFamily="18" charset="0"/>
              </a:rPr>
              <a:t>thư cho người tố cáo, khiếu nại.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Các </a:t>
            </a:r>
            <a:r>
              <a:rPr lang="vi-VN" sz="2000" dirty="0">
                <a:latin typeface="Times New Roman" panose="02020603050405020304" pitchFamily="18" charset="0"/>
                <a:cs typeface="Times New Roman" panose="02020603050405020304" pitchFamily="18" charset="0"/>
              </a:rPr>
              <a:t>bước thực hiện: </a:t>
            </a:r>
            <a:endParaRPr lang="en-US" sz="2000"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1: Từ thanh menu bên trái, chọn </a:t>
            </a:r>
            <a:r>
              <a:rPr lang="vi-VN" sz="2000" b="1" dirty="0">
                <a:latin typeface="Times New Roman" panose="02020603050405020304" pitchFamily="18" charset="0"/>
                <a:cs typeface="Times New Roman" panose="02020603050405020304" pitchFamily="18" charset="0"/>
              </a:rPr>
              <a:t>Tiếp nhận đơn thư</a:t>
            </a:r>
            <a:r>
              <a:rPr lang="vi-VN"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2: Chọn </a:t>
            </a:r>
            <a:r>
              <a:rPr lang="vi-VN" sz="2000" b="1" dirty="0">
                <a:latin typeface="Times New Roman" panose="02020603050405020304" pitchFamily="18" charset="0"/>
                <a:cs typeface="Times New Roman" panose="02020603050405020304" pitchFamily="18" charset="0"/>
              </a:rPr>
              <a:t>Trả kết quả giải quyết</a:t>
            </a:r>
            <a:r>
              <a:rPr lang="vi-VN" sz="2000" dirty="0" smtClean="0">
                <a:latin typeface="Times New Roman" panose="02020603050405020304" pitchFamily="18" charset="0"/>
                <a:cs typeface="Times New Roman" panose="02020603050405020304" pitchFamily="18" charset="0"/>
              </a:rPr>
              <a:t>.</a:t>
            </a:r>
            <a:endParaRPr lang="en-US"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63679940"/>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2" name="Rectangle 1"/>
          <p:cNvSpPr/>
          <p:nvPr/>
        </p:nvSpPr>
        <p:spPr>
          <a:xfrm>
            <a:off x="882865" y="768518"/>
            <a:ext cx="7272002" cy="1107996"/>
          </a:xfrm>
          <a:prstGeom prst="rect">
            <a:avLst/>
          </a:prstGeom>
        </p:spPr>
        <p:txBody>
          <a:bodyPr wrap="square">
            <a:spAutoFit/>
          </a:bodyPr>
          <a:lstStyle/>
          <a:p>
            <a:r>
              <a:rPr lang="en-US" sz="2200" dirty="0">
                <a:latin typeface="Times New Roman" panose="02020603050405020304" pitchFamily="18" charset="0"/>
                <a:cs typeface="Times New Roman" panose="02020603050405020304" pitchFamily="18" charset="0"/>
              </a:rPr>
              <a:t>N</a:t>
            </a:r>
            <a:r>
              <a:rPr lang="vi-VN" sz="2200" dirty="0">
                <a:latin typeface="Times New Roman" panose="02020603050405020304" pitchFamily="18" charset="0"/>
                <a:cs typeface="Times New Roman" panose="02020603050405020304" pitchFamily="18" charset="0"/>
              </a:rPr>
              <a:t>gười dùng ấn nút để cập nhật đơn thư đã được trả kết quả giải quyết cho </a:t>
            </a:r>
            <a:r>
              <a:rPr lang="vi-VN" sz="2200" dirty="0" smtClean="0">
                <a:latin typeface="Times New Roman" panose="02020603050405020304" pitchFamily="18" charset="0"/>
                <a:cs typeface="Times New Roman" panose="02020603050405020304" pitchFamily="18" charset="0"/>
              </a:rPr>
              <a:t>công </a:t>
            </a:r>
            <a:r>
              <a:rPr lang="vi-VN" sz="2200" dirty="0">
                <a:latin typeface="Times New Roman" panose="02020603050405020304" pitchFamily="18" charset="0"/>
                <a:cs typeface="Times New Roman" panose="02020603050405020304" pitchFamily="18" charset="0"/>
              </a:rPr>
              <a:t>dân</a:t>
            </a:r>
            <a:r>
              <a:rPr lang="en-US" sz="2200" dirty="0">
                <a:latin typeface="Times New Roman" panose="02020603050405020304" pitchFamily="18" charset="0"/>
                <a:cs typeface="Times New Roman" panose="02020603050405020304" pitchFamily="18" charset="0"/>
              </a:rPr>
              <a:t>.</a:t>
            </a:r>
          </a:p>
          <a:p>
            <a:r>
              <a:rPr lang="en-US" sz="2200" dirty="0" err="1">
                <a:latin typeface="Times New Roman" panose="02020603050405020304" pitchFamily="18" charset="0"/>
                <a:cs typeface="Times New Roman" panose="02020603050405020304" pitchFamily="18" charset="0"/>
              </a:rPr>
              <a:t>Chọn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biểu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tượng</a:t>
            </a:r>
            <a:endParaRPr lang="en-US" sz="2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3048000" y="1532150"/>
            <a:ext cx="495300" cy="381000"/>
          </a:xfrm>
          <a:prstGeom prst="rect">
            <a:avLst/>
          </a:prstGeom>
        </p:spPr>
      </p:pic>
      <p:pic>
        <p:nvPicPr>
          <p:cNvPr id="3" name="Picture 2"/>
          <p:cNvPicPr>
            <a:picLocks noChangeAspect="1"/>
          </p:cNvPicPr>
          <p:nvPr/>
        </p:nvPicPr>
        <p:blipFill>
          <a:blip r:embed="rId3"/>
          <a:stretch>
            <a:fillRect/>
          </a:stretch>
        </p:blipFill>
        <p:spPr>
          <a:xfrm>
            <a:off x="1143001" y="2343150"/>
            <a:ext cx="7047456" cy="1905000"/>
          </a:xfrm>
          <a:prstGeom prst="rect">
            <a:avLst/>
          </a:prstGeom>
        </p:spPr>
      </p:pic>
    </p:spTree>
    <p:extLst>
      <p:ext uri="{BB962C8B-B14F-4D97-AF65-F5344CB8AC3E}">
        <p14:creationId xmlns:p14="http://schemas.microsoft.com/office/powerpoint/2010/main" xmlns="" val="719834520"/>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503694"/>
            <a:ext cx="7543801" cy="2677656"/>
          </a:xfrm>
          <a:prstGeom prst="rect">
            <a:avLst/>
          </a:prstGeom>
        </p:spPr>
        <p:txBody>
          <a:bodyPr wrap="square">
            <a:spAutoFit/>
          </a:bodyPr>
          <a:lstStyle/>
          <a:p>
            <a:r>
              <a:rPr lang="vi-VN" sz="2800" b="1" dirty="0">
                <a:latin typeface="Times New Roman" panose="02020603050405020304" pitchFamily="18" charset="0"/>
                <a:cs typeface="Times New Roman" panose="02020603050405020304" pitchFamily="18" charset="0"/>
              </a:rPr>
              <a:t>Xem quyết định giải quyết</a:t>
            </a:r>
            <a:r>
              <a:rPr lang="vi-VN"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Để </a:t>
            </a:r>
            <a:r>
              <a:rPr lang="vi-VN" sz="2000" dirty="0">
                <a:latin typeface="Times New Roman" panose="02020603050405020304" pitchFamily="18" charset="0"/>
                <a:cs typeface="Times New Roman" panose="02020603050405020304" pitchFamily="18" charset="0"/>
              </a:rPr>
              <a:t>xem thông tin về quyết định được ban </a:t>
            </a:r>
            <a:r>
              <a:rPr lang="vi-VN" sz="2000" dirty="0" smtClean="0">
                <a:latin typeface="Times New Roman" panose="02020603050405020304" pitchFamily="18" charset="0"/>
                <a:cs typeface="Times New Roman" panose="02020603050405020304" pitchFamily="18" charset="0"/>
              </a:rPr>
              <a:t>hành </a:t>
            </a:r>
            <a:r>
              <a:rPr lang="vi-VN" sz="2000" dirty="0">
                <a:latin typeface="Times New Roman" panose="02020603050405020304" pitchFamily="18" charset="0"/>
                <a:cs typeface="Times New Roman" panose="02020603050405020304" pitchFamily="18" charset="0"/>
              </a:rPr>
              <a:t>kèm theo văn bản đã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giải </a:t>
            </a:r>
            <a:r>
              <a:rPr lang="vi-VN" sz="2000" dirty="0">
                <a:latin typeface="Times New Roman" panose="02020603050405020304" pitchFamily="18" charset="0"/>
                <a:cs typeface="Times New Roman" panose="02020603050405020304" pitchFamily="18" charset="0"/>
              </a:rPr>
              <a:t>quyết. Người dùng chọn chức </a:t>
            </a:r>
            <a:r>
              <a:rPr lang="vi-VN" sz="2000" dirty="0" smtClean="0">
                <a:latin typeface="Times New Roman" panose="02020603050405020304" pitchFamily="18" charset="0"/>
                <a:cs typeface="Times New Roman" panose="02020603050405020304" pitchFamily="18" charset="0"/>
              </a:rPr>
              <a:t>năng</a:t>
            </a:r>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File </a:t>
            </a:r>
            <a:r>
              <a:rPr lang="vi-VN" sz="2000" dirty="0">
                <a:latin typeface="Times New Roman" panose="02020603050405020304" pitchFamily="18" charset="0"/>
                <a:cs typeface="Times New Roman" panose="02020603050405020304" pitchFamily="18" charset="0"/>
              </a:rPr>
              <a:t>quyết định được hệ thống tự động tải xuống máy tính của người </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dùng</a:t>
            </a:r>
            <a:r>
              <a:rPr lang="vi-VN" sz="2000" dirty="0">
                <a:latin typeface="Times New Roman" panose="02020603050405020304" pitchFamily="18" charset="0"/>
                <a:cs typeface="Times New Roman" panose="02020603050405020304" pitchFamily="18" charset="0"/>
              </a:rPr>
              <a:t>. Sau đó người dùng sẽ thực hiện mở file như bình thường.</a:t>
            </a:r>
            <a:endParaRPr lang="en-US" sz="20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5035763" y="1657350"/>
            <a:ext cx="831639" cy="647719"/>
          </a:xfrm>
          <a:prstGeom prst="rect">
            <a:avLst/>
          </a:prstGeom>
        </p:spPr>
      </p:pic>
    </p:spTree>
    <p:extLst>
      <p:ext uri="{BB962C8B-B14F-4D97-AF65-F5344CB8AC3E}">
        <p14:creationId xmlns:p14="http://schemas.microsoft.com/office/powerpoint/2010/main" xmlns="" val="337485839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1"/>
          </p:nvPr>
        </p:nvSpPr>
        <p:spPr>
          <a:xfrm>
            <a:off x="1524001" y="895350"/>
            <a:ext cx="6172201" cy="288032"/>
          </a:xfrm>
        </p:spPr>
        <p:txBody>
          <a:bodyPr/>
          <a:lstStyle/>
          <a:p>
            <a:pPr lvl="0"/>
            <a:r>
              <a:rPr lang="en-US" altLang="ko-KR" sz="3200" dirty="0" err="1" smtClean="0">
                <a:latin typeface="Times New Roman" pitchFamily="18" charset="0"/>
                <a:cs typeface="Times New Roman" pitchFamily="18" charset="0"/>
              </a:rPr>
              <a:t>Tài</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khoản</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thực</a:t>
            </a:r>
            <a:r>
              <a:rPr lang="en-US" altLang="ko-KR" sz="3200" dirty="0" smtClean="0">
                <a:latin typeface="Times New Roman" pitchFamily="18" charset="0"/>
                <a:cs typeface="Times New Roman" pitchFamily="18" charset="0"/>
              </a:rPr>
              <a:t> </a:t>
            </a:r>
            <a:r>
              <a:rPr lang="en-US" altLang="ko-KR" sz="3200" dirty="0" err="1" smtClean="0">
                <a:latin typeface="Times New Roman" pitchFamily="18" charset="0"/>
                <a:cs typeface="Times New Roman" pitchFamily="18" charset="0"/>
              </a:rPr>
              <a:t>hiện</a:t>
            </a:r>
            <a:r>
              <a:rPr lang="en-US" altLang="ko-KR" sz="3200" dirty="0" smtClean="0">
                <a:latin typeface="Times New Roman" pitchFamily="18" charset="0"/>
                <a:cs typeface="Times New Roman" pitchFamily="18" charset="0"/>
              </a:rPr>
              <a:t>:</a:t>
            </a:r>
            <a:endParaRPr lang="en-US" altLang="ko-KR" sz="3200" dirty="0">
              <a:latin typeface="Times New Roman" pitchFamily="18" charset="0"/>
              <a:cs typeface="Times New Roman" pitchFamily="18" charset="0"/>
            </a:endParaRPr>
          </a:p>
        </p:txBody>
      </p:sp>
      <p:sp>
        <p:nvSpPr>
          <p:cNvPr id="7" name="Text Placeholder 2"/>
          <p:cNvSpPr>
            <a:spLocks noGrp="1"/>
          </p:cNvSpPr>
          <p:nvPr>
            <p:ph type="body" sz="quarter" idx="11"/>
          </p:nvPr>
        </p:nvSpPr>
        <p:spPr>
          <a:xfrm>
            <a:off x="1524000" y="1428750"/>
            <a:ext cx="6096000" cy="1905000"/>
          </a:xfrm>
        </p:spPr>
        <p:txBody>
          <a:bodyPr/>
          <a:lstStyle/>
          <a:p>
            <a:pPr lvl="0"/>
            <a:r>
              <a:rPr lang="en-US" altLang="ko-KR" sz="4400" dirty="0" err="1" smtClean="0">
                <a:latin typeface="Times New Roman" pitchFamily="18" charset="0"/>
                <a:cs typeface="Times New Roman" pitchFamily="18" charset="0"/>
              </a:rPr>
              <a:t>Chuyên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viên</a:t>
            </a:r>
            <a:r>
              <a:rPr lang="en-US" altLang="ko-KR" sz="4400" dirty="0" smtClean="0">
                <a:latin typeface="Times New Roman" pitchFamily="18" charset="0"/>
                <a:cs typeface="Times New Roman" pitchFamily="18" charset="0"/>
              </a:rPr>
              <a:t> Ban </a:t>
            </a:r>
            <a:r>
              <a:rPr lang="en-US" altLang="ko-KR" sz="4400" dirty="0" err="1" smtClean="0">
                <a:latin typeface="Times New Roman" pitchFamily="18" charset="0"/>
                <a:cs typeface="Times New Roman" pitchFamily="18" charset="0"/>
              </a:rPr>
              <a:t>Tiếp</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công</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dân</a:t>
            </a:r>
            <a:r>
              <a:rPr lang="en-US" altLang="ko-KR" sz="4400" dirty="0" smtClean="0">
                <a:latin typeface="Times New Roman" pitchFamily="18" charset="0"/>
                <a:cs typeface="Times New Roman" pitchFamily="18" charset="0"/>
              </a:rPr>
              <a:t> </a:t>
            </a:r>
            <a:r>
              <a:rPr lang="en-US" altLang="ko-KR" sz="4400" dirty="0" err="1" smtClean="0">
                <a:latin typeface="Times New Roman" pitchFamily="18" charset="0"/>
                <a:cs typeface="Times New Roman" pitchFamily="18" charset="0"/>
              </a:rPr>
              <a:t>huyện</a:t>
            </a:r>
            <a:endParaRPr lang="en-US" altLang="ko-KR" sz="4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1066801" y="1123951"/>
            <a:ext cx="7391401" cy="2209800"/>
          </a:xfrm>
        </p:spPr>
        <p:txBody>
          <a:bodyPr/>
          <a:lstStyle/>
          <a:p>
            <a:pPr algn="ctr"/>
            <a:r>
              <a:rPr lang="en-US" altLang="ko-KR" sz="4400" b="1" dirty="0" err="1" smtClean="0">
                <a:solidFill>
                  <a:srgbClr val="C00000"/>
                </a:solidFill>
                <a:latin typeface="Times New Roman" pitchFamily="18" charset="0"/>
                <a:cs typeface="Times New Roman" pitchFamily="18" charset="0"/>
              </a:rPr>
              <a:t>Quy</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trình</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giải</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quyết</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đơn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thư</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thuộc</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thẩm</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quyền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của</a:t>
            </a:r>
            <a:r>
              <a:rPr lang="en-US" altLang="ko-KR" sz="4400" b="1" dirty="0" smtClean="0">
                <a:solidFill>
                  <a:srgbClr val="C00000"/>
                </a:solidFill>
                <a:latin typeface="Times New Roman" pitchFamily="18" charset="0"/>
                <a:cs typeface="Times New Roman" pitchFamily="18" charset="0"/>
              </a:rPr>
              <a:t> </a:t>
            </a:r>
          </a:p>
          <a:p>
            <a:pPr algn="ctr"/>
            <a:r>
              <a:rPr lang="en-US" altLang="ko-KR" sz="4400" b="1" dirty="0" err="1" smtClean="0">
                <a:solidFill>
                  <a:srgbClr val="C00000"/>
                </a:solidFill>
                <a:latin typeface="Times New Roman" pitchFamily="18" charset="0"/>
                <a:cs typeface="Times New Roman" pitchFamily="18" charset="0"/>
              </a:rPr>
              <a:t>Trưởng</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phòng</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chuyên</a:t>
            </a:r>
            <a:r>
              <a:rPr lang="en-US" altLang="ko-KR" sz="4400" b="1" dirty="0" smtClean="0">
                <a:solidFill>
                  <a:srgbClr val="C00000"/>
                </a:solidFill>
                <a:latin typeface="Times New Roman" pitchFamily="18" charset="0"/>
                <a:cs typeface="Times New Roman" pitchFamily="18" charset="0"/>
              </a:rPr>
              <a:t> </a:t>
            </a:r>
            <a:r>
              <a:rPr lang="en-US" altLang="ko-KR" sz="4400" b="1" dirty="0" err="1" smtClean="0">
                <a:solidFill>
                  <a:srgbClr val="C00000"/>
                </a:solidFill>
                <a:latin typeface="Times New Roman" pitchFamily="18" charset="0"/>
                <a:cs typeface="Times New Roman" pitchFamily="18" charset="0"/>
              </a:rPr>
              <a:t>môn</a:t>
            </a:r>
            <a:endParaRPr lang="ko-KR" altLang="en-US" sz="4400" b="1" dirty="0">
              <a:solidFill>
                <a:srgbClr val="C00000"/>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3" name="Group 11"/>
          <p:cNvGrpSpPr/>
          <p:nvPr/>
        </p:nvGrpSpPr>
        <p:grpSpPr>
          <a:xfrm>
            <a:off x="2884501"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4" name="Group 14"/>
          <p:cNvGrpSpPr/>
          <p:nvPr/>
        </p:nvGrpSpPr>
        <p:grpSpPr>
          <a:xfrm>
            <a:off x="4899856"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7"/>
          <p:cNvGrpSpPr/>
          <p:nvPr/>
        </p:nvGrpSpPr>
        <p:grpSpPr>
          <a:xfrm>
            <a:off x="6964997"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01</a:t>
            </a:r>
            <a:endParaRPr lang="ko-KR" altLang="en-US" b="1" dirty="0">
              <a:solidFill>
                <a:srgbClr val="C00000"/>
              </a:solidFill>
              <a:cs typeface="Arial" pitchFamily="34" charset="0"/>
            </a:endParaRPr>
          </a:p>
        </p:txBody>
      </p:sp>
      <p:sp>
        <p:nvSpPr>
          <p:cNvPr id="25" name="TextBox 24"/>
          <p:cNvSpPr txBox="1"/>
          <p:nvPr/>
        </p:nvSpPr>
        <p:spPr>
          <a:xfrm>
            <a:off x="2895601"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02</a:t>
            </a:r>
            <a:endParaRPr lang="ko-KR" altLang="en-US" b="1" dirty="0">
              <a:solidFill>
                <a:srgbClr val="C00000"/>
              </a:solidFill>
              <a:cs typeface="Arial" pitchFamily="34" charset="0"/>
            </a:endParaRPr>
          </a:p>
        </p:txBody>
      </p:sp>
      <p:sp>
        <p:nvSpPr>
          <p:cNvPr id="26" name="TextBox 25"/>
          <p:cNvSpPr txBox="1"/>
          <p:nvPr/>
        </p:nvSpPr>
        <p:spPr>
          <a:xfrm>
            <a:off x="4922789"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03</a:t>
            </a:r>
            <a:endParaRPr lang="ko-KR" altLang="en-US" b="1" dirty="0">
              <a:solidFill>
                <a:srgbClr val="C00000"/>
              </a:solidFill>
              <a:cs typeface="Arial" pitchFamily="34" charset="0"/>
            </a:endParaRPr>
          </a:p>
        </p:txBody>
      </p:sp>
      <p:sp>
        <p:nvSpPr>
          <p:cNvPr id="27" name="TextBox 26"/>
          <p:cNvSpPr txBox="1"/>
          <p:nvPr/>
        </p:nvSpPr>
        <p:spPr>
          <a:xfrm>
            <a:off x="6934200" y="1733550"/>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04</a:t>
            </a:r>
            <a:endParaRPr lang="ko-KR" altLang="en-US" b="1" dirty="0">
              <a:solidFill>
                <a:srgbClr val="C00000"/>
              </a:solidFill>
              <a:cs typeface="Arial" pitchFamily="34" charset="0"/>
            </a:endParaRPr>
          </a:p>
        </p:txBody>
      </p:sp>
      <p:sp>
        <p:nvSpPr>
          <p:cNvPr id="50" name="Rectangle 49"/>
          <p:cNvSpPr/>
          <p:nvPr/>
        </p:nvSpPr>
        <p:spPr>
          <a:xfrm>
            <a:off x="990600" y="438151"/>
            <a:ext cx="698460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endParaRPr lang="en-US" sz="3200" b="1" dirty="0">
              <a:latin typeface="Times New Roman" pitchFamily="18" charset="0"/>
              <a:cs typeface="Times New Roman" pitchFamily="18" charset="0"/>
            </a:endParaRPr>
          </a:p>
        </p:txBody>
      </p:sp>
      <p:sp>
        <p:nvSpPr>
          <p:cNvPr id="61" name="Rectangle 60"/>
          <p:cNvSpPr/>
          <p:nvPr/>
        </p:nvSpPr>
        <p:spPr>
          <a:xfrm>
            <a:off x="990600" y="2495550"/>
            <a:ext cx="1066799" cy="1200329"/>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thư</a:t>
            </a:r>
            <a:endParaRPr lang="en-US" b="1" dirty="0">
              <a:latin typeface="Times New Roman" pitchFamily="18" charset="0"/>
              <a:cs typeface="Times New Roman" pitchFamily="18" charset="0"/>
            </a:endParaRPr>
          </a:p>
        </p:txBody>
      </p:sp>
      <p:sp>
        <p:nvSpPr>
          <p:cNvPr id="62" name="Rectangle 61"/>
          <p:cNvSpPr/>
          <p:nvPr/>
        </p:nvSpPr>
        <p:spPr>
          <a:xfrm>
            <a:off x="2819399" y="2495550"/>
            <a:ext cx="1143001" cy="1200329"/>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phòng</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xử</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endParaRPr lang="en-US" b="1" dirty="0">
              <a:latin typeface="Times New Roman" pitchFamily="18" charset="0"/>
              <a:cs typeface="Times New Roman" pitchFamily="18" charset="0"/>
            </a:endParaRPr>
          </a:p>
        </p:txBody>
      </p:sp>
      <p:sp>
        <p:nvSpPr>
          <p:cNvPr id="29" name="Rectangle 28"/>
          <p:cNvSpPr/>
          <p:nvPr/>
        </p:nvSpPr>
        <p:spPr>
          <a:xfrm>
            <a:off x="4724399" y="2580017"/>
            <a:ext cx="1143001" cy="1200329"/>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phòng</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duyệt</a:t>
            </a:r>
            <a:endParaRPr lang="en-US" b="1" dirty="0" smtClean="0">
              <a:latin typeface="Times New Roman" pitchFamily="18" charset="0"/>
              <a:cs typeface="Times New Roman" pitchFamily="18" charset="0"/>
            </a:endParaRPr>
          </a:p>
          <a:p>
            <a:r>
              <a:rPr lang="en-US" b="1" dirty="0" err="1" smtClean="0">
                <a:latin typeface="Times New Roman" pitchFamily="18" charset="0"/>
                <a:cs typeface="Times New Roman" pitchFamily="18" charset="0"/>
              </a:rPr>
              <a:t>thụ</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lý</a:t>
            </a:r>
            <a:r>
              <a:rPr lang="en-US" b="1" dirty="0" smtClean="0">
                <a:latin typeface="Times New Roman" pitchFamily="18" charset="0"/>
                <a:cs typeface="Times New Roman" pitchFamily="18" charset="0"/>
              </a:rPr>
              <a:t> </a:t>
            </a:r>
          </a:p>
        </p:txBody>
      </p:sp>
      <p:sp>
        <p:nvSpPr>
          <p:cNvPr id="31" name="Rectangle 30"/>
          <p:cNvSpPr/>
          <p:nvPr/>
        </p:nvSpPr>
        <p:spPr>
          <a:xfrm>
            <a:off x="6597770" y="2647950"/>
            <a:ext cx="1784230" cy="923330"/>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phòng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giao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thẩm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tra</a:t>
            </a:r>
            <a:endParaRPr lang="en-US" b="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2371807390"/>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533399" y="1885950"/>
            <a:ext cx="7992889" cy="0"/>
          </a:xfrm>
          <a:prstGeom prst="line">
            <a:avLst/>
          </a:prstGeom>
          <a:ln w="25400">
            <a:solidFill>
              <a:schemeClr val="accent6"/>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 name="Group 10"/>
          <p:cNvGrpSpPr/>
          <p:nvPr/>
        </p:nvGrpSpPr>
        <p:grpSpPr>
          <a:xfrm>
            <a:off x="1148979" y="1504950"/>
            <a:ext cx="792089" cy="792088"/>
            <a:chOff x="1835696" y="2517293"/>
            <a:chExt cx="792088" cy="792088"/>
          </a:xfrm>
        </p:grpSpPr>
        <p:sp>
          <p:nvSpPr>
            <p:cNvPr id="10" name="Diamond 9"/>
            <p:cNvSpPr/>
            <p:nvPr/>
          </p:nvSpPr>
          <p:spPr>
            <a:xfrm>
              <a:off x="1835696" y="2517293"/>
              <a:ext cx="792088" cy="792088"/>
            </a:xfrm>
            <a:prstGeom prst="diamond">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9" name="Diamond 8"/>
            <p:cNvSpPr/>
            <p:nvPr/>
          </p:nvSpPr>
          <p:spPr>
            <a:xfrm>
              <a:off x="1901658" y="2583255"/>
              <a:ext cx="660164" cy="660164"/>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5" name="Group 11"/>
          <p:cNvGrpSpPr/>
          <p:nvPr/>
        </p:nvGrpSpPr>
        <p:grpSpPr>
          <a:xfrm>
            <a:off x="2655902" y="1504950"/>
            <a:ext cx="792089" cy="792088"/>
            <a:chOff x="1835696" y="2517293"/>
            <a:chExt cx="792088" cy="792088"/>
          </a:xfrm>
        </p:grpSpPr>
        <p:sp>
          <p:nvSpPr>
            <p:cNvPr id="13" name="Diamond 12"/>
            <p:cNvSpPr/>
            <p:nvPr/>
          </p:nvSpPr>
          <p:spPr>
            <a:xfrm>
              <a:off x="1835696" y="2517293"/>
              <a:ext cx="792088" cy="792088"/>
            </a:xfrm>
            <a:prstGeom prst="diamond">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Diamond 13"/>
            <p:cNvSpPr/>
            <p:nvPr/>
          </p:nvSpPr>
          <p:spPr>
            <a:xfrm>
              <a:off x="1901658" y="2583255"/>
              <a:ext cx="660164" cy="660164"/>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7" name="Group 14"/>
          <p:cNvGrpSpPr/>
          <p:nvPr/>
        </p:nvGrpSpPr>
        <p:grpSpPr>
          <a:xfrm>
            <a:off x="4168069" y="1504950"/>
            <a:ext cx="792089" cy="792088"/>
            <a:chOff x="1835696" y="2517293"/>
            <a:chExt cx="792088" cy="792088"/>
          </a:xfrm>
        </p:grpSpPr>
        <p:sp>
          <p:nvSpPr>
            <p:cNvPr id="16" name="Diamond 15"/>
            <p:cNvSpPr/>
            <p:nvPr/>
          </p:nvSpPr>
          <p:spPr>
            <a:xfrm>
              <a:off x="1835696" y="2517293"/>
              <a:ext cx="792088" cy="792088"/>
            </a:xfrm>
            <a:prstGeom prst="diamond">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Diamond 16"/>
            <p:cNvSpPr/>
            <p:nvPr/>
          </p:nvSpPr>
          <p:spPr>
            <a:xfrm>
              <a:off x="1901658" y="2583255"/>
              <a:ext cx="660164" cy="660164"/>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8" name="Group 17"/>
          <p:cNvGrpSpPr/>
          <p:nvPr/>
        </p:nvGrpSpPr>
        <p:grpSpPr>
          <a:xfrm>
            <a:off x="5777426" y="1504950"/>
            <a:ext cx="792089" cy="792088"/>
            <a:chOff x="1835696" y="2517293"/>
            <a:chExt cx="792088" cy="792088"/>
          </a:xfrm>
        </p:grpSpPr>
        <p:sp>
          <p:nvSpPr>
            <p:cNvPr id="19" name="Diamond 18"/>
            <p:cNvSpPr/>
            <p:nvPr/>
          </p:nvSpPr>
          <p:spPr>
            <a:xfrm>
              <a:off x="1835696" y="2517293"/>
              <a:ext cx="792088" cy="792088"/>
            </a:xfrm>
            <a:prstGeom prst="diamond">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Diamond 19"/>
            <p:cNvSpPr/>
            <p:nvPr/>
          </p:nvSpPr>
          <p:spPr>
            <a:xfrm>
              <a:off x="1901658" y="2583255"/>
              <a:ext cx="660164" cy="660164"/>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grpSp>
        <p:nvGrpSpPr>
          <p:cNvPr id="11" name="Group 20"/>
          <p:cNvGrpSpPr/>
          <p:nvPr/>
        </p:nvGrpSpPr>
        <p:grpSpPr>
          <a:xfrm>
            <a:off x="7391402" y="1562419"/>
            <a:ext cx="641250" cy="685800"/>
            <a:chOff x="1835696" y="2517293"/>
            <a:chExt cx="792088" cy="792088"/>
          </a:xfrm>
        </p:grpSpPr>
        <p:sp>
          <p:nvSpPr>
            <p:cNvPr id="22" name="Diamond 21"/>
            <p:cNvSpPr/>
            <p:nvPr/>
          </p:nvSpPr>
          <p:spPr>
            <a:xfrm>
              <a:off x="1835696" y="2517293"/>
              <a:ext cx="792088" cy="792088"/>
            </a:xfrm>
            <a:prstGeom prst="diamond">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Diamond 22"/>
            <p:cNvSpPr/>
            <p:nvPr/>
          </p:nvSpPr>
          <p:spPr>
            <a:xfrm>
              <a:off x="1901658" y="2583255"/>
              <a:ext cx="660164" cy="660164"/>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4" name="TextBox 23"/>
          <p:cNvSpPr txBox="1"/>
          <p:nvPr/>
        </p:nvSpPr>
        <p:spPr>
          <a:xfrm>
            <a:off x="1143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05</a:t>
            </a:r>
            <a:endParaRPr lang="ko-KR" altLang="en-US" b="1" dirty="0">
              <a:solidFill>
                <a:srgbClr val="C00000"/>
              </a:solidFill>
              <a:cs typeface="Arial" pitchFamily="34" charset="0"/>
            </a:endParaRPr>
          </a:p>
        </p:txBody>
      </p:sp>
      <p:sp>
        <p:nvSpPr>
          <p:cNvPr id="25" name="TextBox 24"/>
          <p:cNvSpPr txBox="1"/>
          <p:nvPr/>
        </p:nvSpPr>
        <p:spPr>
          <a:xfrm>
            <a:off x="2667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06</a:t>
            </a:r>
            <a:endParaRPr lang="ko-KR" altLang="en-US" b="1" dirty="0">
              <a:solidFill>
                <a:srgbClr val="C00000"/>
              </a:solidFill>
              <a:cs typeface="Arial" pitchFamily="34" charset="0"/>
            </a:endParaRPr>
          </a:p>
        </p:txBody>
      </p:sp>
      <p:sp>
        <p:nvSpPr>
          <p:cNvPr id="26" name="TextBox 25"/>
          <p:cNvSpPr txBox="1"/>
          <p:nvPr/>
        </p:nvSpPr>
        <p:spPr>
          <a:xfrm>
            <a:off x="4191002"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07</a:t>
            </a:r>
            <a:endParaRPr lang="ko-KR" altLang="en-US" b="1" dirty="0">
              <a:solidFill>
                <a:srgbClr val="C00000"/>
              </a:solidFill>
              <a:cs typeface="Arial" pitchFamily="34" charset="0"/>
            </a:endParaRPr>
          </a:p>
        </p:txBody>
      </p:sp>
      <p:sp>
        <p:nvSpPr>
          <p:cNvPr id="27" name="TextBox 26"/>
          <p:cNvSpPr txBox="1"/>
          <p:nvPr/>
        </p:nvSpPr>
        <p:spPr>
          <a:xfrm>
            <a:off x="5812189" y="1714819"/>
            <a:ext cx="817211"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08</a:t>
            </a:r>
            <a:endParaRPr lang="ko-KR" altLang="en-US" b="1" dirty="0">
              <a:solidFill>
                <a:srgbClr val="C00000"/>
              </a:solidFill>
              <a:cs typeface="Arial" pitchFamily="34" charset="0"/>
            </a:endParaRPr>
          </a:p>
        </p:txBody>
      </p:sp>
      <p:sp>
        <p:nvSpPr>
          <p:cNvPr id="28" name="TextBox 27"/>
          <p:cNvSpPr txBox="1"/>
          <p:nvPr/>
        </p:nvSpPr>
        <p:spPr>
          <a:xfrm>
            <a:off x="7391401" y="1714819"/>
            <a:ext cx="609600" cy="369332"/>
          </a:xfrm>
          <a:prstGeom prst="rect">
            <a:avLst/>
          </a:prstGeom>
          <a:noFill/>
        </p:spPr>
        <p:txBody>
          <a:bodyPr wrap="square" rtlCol="0" anchor="ctr">
            <a:spAutoFit/>
          </a:bodyPr>
          <a:lstStyle/>
          <a:p>
            <a:pPr algn="ctr"/>
            <a:r>
              <a:rPr lang="en-US" altLang="ko-KR" b="1" dirty="0" smtClean="0">
                <a:solidFill>
                  <a:srgbClr val="C00000"/>
                </a:solidFill>
                <a:cs typeface="Arial" pitchFamily="34" charset="0"/>
              </a:rPr>
              <a:t>09</a:t>
            </a:r>
            <a:endParaRPr lang="ko-KR" altLang="en-US" b="1" dirty="0">
              <a:solidFill>
                <a:srgbClr val="C00000"/>
              </a:solidFill>
              <a:cs typeface="Arial" pitchFamily="34" charset="0"/>
            </a:endParaRPr>
          </a:p>
        </p:txBody>
      </p:sp>
      <p:sp>
        <p:nvSpPr>
          <p:cNvPr id="50" name="Rectangle 49"/>
          <p:cNvSpPr/>
          <p:nvPr/>
        </p:nvSpPr>
        <p:spPr>
          <a:xfrm>
            <a:off x="762000" y="438151"/>
            <a:ext cx="8020144" cy="584775"/>
          </a:xfrm>
          <a:prstGeom prst="rect">
            <a:avLst/>
          </a:prstGeom>
        </p:spPr>
        <p:txBody>
          <a:bodyPr wrap="none">
            <a:spAutoFit/>
          </a:bodyPr>
          <a:lstStyle/>
          <a:p>
            <a:r>
              <a:rPr lang="en-US" sz="3200" b="1" dirty="0" err="1" smtClean="0">
                <a:latin typeface="Times New Roman" pitchFamily="18" charset="0"/>
                <a:cs typeface="Times New Roman" pitchFamily="18" charset="0"/>
              </a:rPr>
              <a:t>Quy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quyết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trên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hệ</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thống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tiếp</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29" name="Rectangle 28"/>
          <p:cNvSpPr/>
          <p:nvPr/>
        </p:nvSpPr>
        <p:spPr>
          <a:xfrm>
            <a:off x="4006464" y="2568055"/>
            <a:ext cx="1265188" cy="1477328"/>
          </a:xfrm>
          <a:prstGeom prst="rect">
            <a:avLst/>
          </a:prstGeom>
        </p:spPr>
        <p:txBody>
          <a:bodyPr wrap="square">
            <a:spAutoFit/>
          </a:bodyPr>
          <a:lstStyle/>
          <a:p>
            <a:r>
              <a:rPr lang="en-US" b="1" dirty="0" err="1" smtClean="0">
                <a:latin typeface="Times New Roman" pitchFamily="18" charset="0"/>
                <a:cs typeface="Times New Roman" pitchFamily="18" charset="0"/>
              </a:rPr>
              <a:t>Trưởng</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phòng</a:t>
            </a:r>
            <a:endParaRPr lang="en-US" b="1" dirty="0" smtClean="0">
              <a:latin typeface="Times New Roman" pitchFamily="18" charset="0"/>
              <a:cs typeface="Times New Roman" pitchFamily="18" charset="0"/>
            </a:endParaRPr>
          </a:p>
          <a:p>
            <a:r>
              <a:rPr lang="en-US" b="1" dirty="0">
                <a:latin typeface="Times New Roman" pitchFamily="18" charset="0"/>
                <a:cs typeface="Times New Roman" pitchFamily="18" charset="0"/>
              </a:rPr>
              <a:t>b</a:t>
            </a:r>
            <a:r>
              <a:rPr lang="en-US" b="1" dirty="0" smtClean="0">
                <a:latin typeface="Times New Roman" pitchFamily="18" charset="0"/>
                <a:cs typeface="Times New Roman" pitchFamily="18" charset="0"/>
              </a:rPr>
              <a:t>an </a:t>
            </a:r>
            <a:r>
              <a:rPr lang="en-US" b="1" dirty="0" err="1" smtClean="0">
                <a:latin typeface="Times New Roman" pitchFamily="18" charset="0"/>
                <a:cs typeface="Times New Roman" pitchFamily="18" charset="0"/>
              </a:rPr>
              <a:t>hành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p:txBody>
      </p:sp>
      <p:sp>
        <p:nvSpPr>
          <p:cNvPr id="31" name="Rectangle 30"/>
          <p:cNvSpPr/>
          <p:nvPr/>
        </p:nvSpPr>
        <p:spPr>
          <a:xfrm>
            <a:off x="888092" y="2602405"/>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cập</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nhật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32" name="Rectangle 31"/>
          <p:cNvSpPr/>
          <p:nvPr/>
        </p:nvSpPr>
        <p:spPr>
          <a:xfrm>
            <a:off x="2406770" y="2571750"/>
            <a:ext cx="1327030" cy="1477328"/>
          </a:xfrm>
          <a:prstGeom prst="rect">
            <a:avLst/>
          </a:prstGeom>
        </p:spPr>
        <p:txBody>
          <a:bodyPr wrap="square">
            <a:spAutoFit/>
          </a:bodyPr>
          <a:lstStyle/>
          <a:p>
            <a:r>
              <a:rPr lang="en-US" b="1" dirty="0" err="1" smtClean="0">
                <a:latin typeface="Times New Roman" pitchFamily="18" charset="0"/>
                <a:cs typeface="Times New Roman" pitchFamily="18" charset="0"/>
              </a:rPr>
              <a:t>Chuyên</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viên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trình</a:t>
            </a:r>
            <a:r>
              <a:rPr lang="en-US" b="1" dirty="0" smtClean="0">
                <a:latin typeface="Times New Roman" pitchFamily="18" charset="0"/>
                <a:cs typeface="Times New Roman" pitchFamily="18" charset="0"/>
              </a:rPr>
              <a:t> QĐ, KL </a:t>
            </a:r>
          </a:p>
          <a:p>
            <a:r>
              <a:rPr lang="en-US" b="1" dirty="0" err="1" smtClean="0">
                <a:latin typeface="Times New Roman" pitchFamily="18" charset="0"/>
                <a:cs typeface="Times New Roman" pitchFamily="18" charset="0"/>
              </a:rPr>
              <a:t>giải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p>
          <a:p>
            <a:r>
              <a:rPr lang="en-US" b="1" dirty="0" err="1" smtClean="0">
                <a:latin typeface="Times New Roman" pitchFamily="18" charset="0"/>
                <a:cs typeface="Times New Roman" pitchFamily="18" charset="0"/>
              </a:rPr>
              <a:t>đơn</a:t>
            </a:r>
            <a:endParaRPr lang="en-US" b="1" dirty="0" smtClean="0">
              <a:latin typeface="Times New Roman" pitchFamily="18" charset="0"/>
              <a:cs typeface="Times New Roman" pitchFamily="18" charset="0"/>
            </a:endParaRPr>
          </a:p>
        </p:txBody>
      </p:sp>
      <p:sp>
        <p:nvSpPr>
          <p:cNvPr id="2" name="Rectangle 1"/>
          <p:cNvSpPr/>
          <p:nvPr/>
        </p:nvSpPr>
        <p:spPr>
          <a:xfrm>
            <a:off x="5638800" y="2614221"/>
            <a:ext cx="1295400" cy="1477328"/>
          </a:xfrm>
          <a:prstGeom prst="rect">
            <a:avLst/>
          </a:prstGeom>
        </p:spPr>
        <p:txBody>
          <a:bodyPr wrap="square">
            <a:spAutoFit/>
          </a:bodyPr>
          <a:lstStyle/>
          <a:p>
            <a:r>
              <a:rPr lang="en-US" b="1" dirty="0" err="1" smtClean="0">
                <a:latin typeface="Times New Roman" panose="02020603050405020304" pitchFamily="18" charset="0"/>
                <a:cs typeface="Times New Roman" panose="02020603050405020304" pitchFamily="18" charset="0"/>
              </a:rPr>
              <a:t>Chuyên</a:t>
            </a:r>
            <a:r>
              <a:rPr lang="en-US" b="1" dirty="0" smtClean="0">
                <a:latin typeface="Times New Roman" panose="02020603050405020304" pitchFamily="18" charset="0"/>
                <a:cs typeface="Times New Roman" panose="02020603050405020304" pitchFamily="18" charset="0"/>
              </a:rPr>
              <a:t> </a:t>
            </a:r>
          </a:p>
          <a:p>
            <a:r>
              <a:rPr lang="en-US" b="1" dirty="0" err="1" smtClean="0">
                <a:latin typeface="Times New Roman" panose="02020603050405020304" pitchFamily="18" charset="0"/>
                <a:cs typeface="Times New Roman" panose="02020603050405020304" pitchFamily="18" charset="0"/>
              </a:rPr>
              <a:t>viên</a:t>
            </a:r>
            <a:r>
              <a:rPr lang="en-US" b="1" dirty="0" smtClean="0">
                <a:latin typeface="Times New Roman" panose="02020603050405020304" pitchFamily="18" charset="0"/>
                <a:cs typeface="Times New Roman" panose="02020603050405020304" pitchFamily="18" charset="0"/>
              </a:rPr>
              <a:t> </a:t>
            </a:r>
            <a:r>
              <a:rPr lang="vi-VN" b="1" dirty="0" smtClean="0">
                <a:latin typeface="Times New Roman" panose="02020603050405020304" pitchFamily="18" charset="0"/>
                <a:cs typeface="Times New Roman" panose="02020603050405020304" pitchFamily="18" charset="0"/>
              </a:rPr>
              <a:t>cập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nhật </a:t>
            </a:r>
            <a:r>
              <a:rPr lang="vi-VN" b="1" dirty="0">
                <a:latin typeface="Times New Roman" panose="02020603050405020304" pitchFamily="18" charset="0"/>
                <a:cs typeface="Times New Roman" panose="02020603050405020304" pitchFamily="18" charset="0"/>
              </a:rPr>
              <a:t>thông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tin </a:t>
            </a:r>
            <a:r>
              <a:rPr lang="vi-VN" b="1" dirty="0">
                <a:latin typeface="Times New Roman" panose="02020603050405020304" pitchFamily="18" charset="0"/>
                <a:cs typeface="Times New Roman" panose="02020603050405020304" pitchFamily="18" charset="0"/>
              </a:rPr>
              <a:t>kết </a:t>
            </a:r>
            <a:r>
              <a:rPr lang="vi-VN" b="1" dirty="0" smtClean="0">
                <a:latin typeface="Times New Roman" panose="02020603050405020304" pitchFamily="18" charset="0"/>
                <a:cs typeface="Times New Roman" panose="02020603050405020304" pitchFamily="18" charset="0"/>
              </a:rPr>
              <a:t>quả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giải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quyết</a:t>
            </a:r>
            <a:endParaRPr lang="en-US" dirty="0"/>
          </a:p>
        </p:txBody>
      </p:sp>
      <p:sp>
        <p:nvSpPr>
          <p:cNvPr id="3" name="Rectangle 2"/>
          <p:cNvSpPr/>
          <p:nvPr/>
        </p:nvSpPr>
        <p:spPr>
          <a:xfrm>
            <a:off x="7072192" y="2614221"/>
            <a:ext cx="1309808" cy="1754326"/>
          </a:xfrm>
          <a:prstGeom prst="rect">
            <a:avLst/>
          </a:prstGeom>
        </p:spPr>
        <p:txBody>
          <a:bodyPr wrap="square">
            <a:spAutoFit/>
          </a:bodyPr>
          <a:lstStyle/>
          <a:p>
            <a:r>
              <a:rPr lang="en-US" b="1" dirty="0" smtClean="0">
                <a:latin typeface="Times New Roman" panose="02020603050405020304" pitchFamily="18" charset="0"/>
                <a:cs typeface="Times New Roman" panose="02020603050405020304" pitchFamily="18" charset="0"/>
              </a:rPr>
              <a:t>T</a:t>
            </a:r>
            <a:r>
              <a:rPr lang="vi-VN" b="1" dirty="0" smtClean="0">
                <a:latin typeface="Times New Roman" panose="02020603050405020304" pitchFamily="18" charset="0"/>
                <a:cs typeface="Times New Roman" panose="02020603050405020304" pitchFamily="18" charset="0"/>
              </a:rPr>
              <a:t>rả </a:t>
            </a:r>
            <a:r>
              <a:rPr lang="vi-VN" b="1" dirty="0">
                <a:latin typeface="Times New Roman" panose="02020603050405020304" pitchFamily="18" charset="0"/>
                <a:cs typeface="Times New Roman" panose="02020603050405020304" pitchFamily="18" charset="0"/>
              </a:rPr>
              <a:t>kết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quả </a:t>
            </a:r>
            <a:r>
              <a:rPr lang="vi-VN" b="1" dirty="0">
                <a:latin typeface="Times New Roman" panose="02020603050405020304" pitchFamily="18" charset="0"/>
                <a:cs typeface="Times New Roman" panose="02020603050405020304" pitchFamily="18" charset="0"/>
              </a:rPr>
              <a:t>giải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quyết </a:t>
            </a:r>
            <a:r>
              <a:rPr lang="vi-VN" b="1" dirty="0">
                <a:latin typeface="Times New Roman" panose="02020603050405020304" pitchFamily="18" charset="0"/>
                <a:cs typeface="Times New Roman" panose="02020603050405020304" pitchFamily="18" charset="0"/>
              </a:rPr>
              <a:t>cho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công </a:t>
            </a:r>
            <a:r>
              <a:rPr lang="vi-VN" b="1" dirty="0">
                <a:latin typeface="Times New Roman" panose="02020603050405020304" pitchFamily="18" charset="0"/>
                <a:cs typeface="Times New Roman" panose="02020603050405020304" pitchFamily="18" charset="0"/>
              </a:rPr>
              <a:t>dân </a:t>
            </a:r>
            <a:endParaRPr lang="en-US" b="1" dirty="0" smtClean="0">
              <a:latin typeface="Times New Roman" panose="02020603050405020304" pitchFamily="18" charset="0"/>
              <a:cs typeface="Times New Roman" panose="02020603050405020304" pitchFamily="18" charset="0"/>
            </a:endParaRPr>
          </a:p>
          <a:p>
            <a:r>
              <a:rPr lang="vi-VN" b="1" dirty="0" smtClean="0">
                <a:latin typeface="Times New Roman" panose="02020603050405020304" pitchFamily="18" charset="0"/>
                <a:cs typeface="Times New Roman" panose="02020603050405020304" pitchFamily="18" charset="0"/>
              </a:rPr>
              <a:t>trên </a:t>
            </a:r>
            <a:r>
              <a:rPr lang="vi-VN" b="1" dirty="0">
                <a:latin typeface="Times New Roman" panose="02020603050405020304" pitchFamily="18" charset="0"/>
                <a:cs typeface="Times New Roman" panose="02020603050405020304" pitchFamily="18" charset="0"/>
              </a:rPr>
              <a:t>phần mềm </a:t>
            </a:r>
            <a:endParaRPr lang="en-US" dirty="0"/>
          </a:p>
        </p:txBody>
      </p:sp>
    </p:spTree>
    <p:extLst>
      <p:ext uri="{BB962C8B-B14F-4D97-AF65-F5344CB8AC3E}">
        <p14:creationId xmlns="" xmlns:p14="http://schemas.microsoft.com/office/powerpoint/2010/main" val="1854177909"/>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3000" dirty="0" err="1" smtClean="0">
                <a:solidFill>
                  <a:schemeClr val="tx1"/>
                </a:solidFill>
                <a:latin typeface="Times New Roman" pitchFamily="18" charset="0"/>
                <a:cs typeface="Times New Roman" pitchFamily="18" charset="0"/>
              </a:rPr>
              <a:t>Tài</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khoản</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đăng</a:t>
            </a:r>
            <a:r>
              <a:rPr lang="en-US" altLang="ko-KR" sz="3000" dirty="0" smtClean="0">
                <a:solidFill>
                  <a:schemeClr val="tx1"/>
                </a:solidFill>
                <a:latin typeface="Times New Roman" pitchFamily="18" charset="0"/>
                <a:cs typeface="Times New Roman" pitchFamily="18" charset="0"/>
              </a:rPr>
              <a:t> </a:t>
            </a:r>
            <a:r>
              <a:rPr lang="en-US" altLang="ko-KR" sz="3000" dirty="0" err="1" smtClean="0">
                <a:solidFill>
                  <a:schemeClr val="tx1"/>
                </a:solidFill>
                <a:latin typeface="Times New Roman" pitchFamily="18" charset="0"/>
                <a:cs typeface="Times New Roman" pitchFamily="18" charset="0"/>
              </a:rPr>
              <a:t>nhập</a:t>
            </a:r>
            <a:endParaRPr lang="en-US" altLang="ko-KR" sz="3000" dirty="0" smtClean="0">
              <a:solidFill>
                <a:schemeClr val="tx1"/>
              </a:solidFill>
              <a:latin typeface="Times New Roman" pitchFamily="18" charset="0"/>
              <a:cs typeface="Times New Roman" pitchFamily="18" charset="0"/>
            </a:endParaRPr>
          </a:p>
          <a:p>
            <a:pPr lvl="0"/>
            <a:r>
              <a:rPr lang="en-US" altLang="ko-KR" sz="3000" b="1" dirty="0" err="1" smtClean="0">
                <a:solidFill>
                  <a:schemeClr val="tx1"/>
                </a:solidFill>
                <a:latin typeface="Times New Roman" pitchFamily="18" charset="0"/>
                <a:cs typeface="Times New Roman" pitchFamily="18" charset="0"/>
              </a:rPr>
              <a:t>Chuyên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viên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phòng</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chuyên</a:t>
            </a:r>
            <a:r>
              <a:rPr lang="en-US" altLang="ko-KR" sz="3000" b="1" dirty="0" smtClean="0">
                <a:solidFill>
                  <a:schemeClr val="tx1"/>
                </a:solidFill>
                <a:latin typeface="Times New Roman" pitchFamily="18" charset="0"/>
                <a:cs typeface="Times New Roman" pitchFamily="18" charset="0"/>
              </a:rPr>
              <a:t> </a:t>
            </a:r>
            <a:r>
              <a:rPr lang="en-US" altLang="ko-KR" sz="3000" b="1" dirty="0" err="1" smtClean="0">
                <a:solidFill>
                  <a:schemeClr val="tx1"/>
                </a:solidFill>
                <a:latin typeface="Times New Roman" pitchFamily="18" charset="0"/>
                <a:cs typeface="Times New Roman" pitchFamily="18" charset="0"/>
              </a:rPr>
              <a:t>môn</a:t>
            </a:r>
            <a:endParaRPr lang="en-US" altLang="ko-KR" sz="3000" b="1" dirty="0" smtClean="0">
              <a:solidFill>
                <a:schemeClr val="tx1"/>
              </a:solidFill>
              <a:latin typeface="Times New Roman" pitchFamily="18" charset="0"/>
              <a:cs typeface="Times New Roman" pitchFamily="18" charset="0"/>
            </a:endParaRPr>
          </a:p>
        </p:txBody>
      </p:sp>
      <p:sp>
        <p:nvSpPr>
          <p:cNvPr id="4" name="Rectangle 3"/>
          <p:cNvSpPr/>
          <p:nvPr/>
        </p:nvSpPr>
        <p:spPr>
          <a:xfrm>
            <a:off x="685800" y="15811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vi-VN" sz="2000" b="1" dirty="0" smtClean="0">
                <a:latin typeface="Times New Roman" pitchFamily="18" charset="0"/>
                <a:cs typeface="Times New Roman" pitchFamily="18" charset="0"/>
              </a:rPr>
              <a:t>Tiếp nhận đơn 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vi-VN" sz="2000" b="1" dirty="0" smtClean="0">
                <a:latin typeface="Times New Roman" pitchFamily="18" charset="0"/>
                <a:cs typeface="Times New Roman" pitchFamily="18" charset="0"/>
              </a:rPr>
              <a:t>Tiếp nhận gián tiếp</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vi-VN" sz="2000" dirty="0" smtClean="0">
                <a:latin typeface="Times New Roman" pitchFamily="18" charset="0"/>
                <a:cs typeface="Times New Roman" pitchFamily="18" charset="0"/>
              </a:rPr>
              <a:t>Phần nhập thông tin công dân sẽ tương tự </a:t>
            </a:r>
            <a:r>
              <a:rPr lang="vi-VN" sz="2000" b="1" i="1" dirty="0" smtClean="0">
                <a:latin typeface="Times New Roman" pitchFamily="18" charset="0"/>
                <a:cs typeface="Times New Roman" pitchFamily="18" charset="0"/>
              </a:rPr>
              <a:t>Phần nhập thông tin tiếp </a:t>
            </a:r>
            <a:endParaRPr lang="en-US" sz="2000" b="1" i="1" dirty="0" smtClean="0">
              <a:latin typeface="Times New Roman" pitchFamily="18" charset="0"/>
              <a:cs typeface="Times New Roman" pitchFamily="18" charset="0"/>
            </a:endParaRPr>
          </a:p>
          <a:p>
            <a:r>
              <a:rPr lang="vi-VN" sz="2000" b="1" i="1" dirty="0" smtClean="0">
                <a:latin typeface="Times New Roman" pitchFamily="18" charset="0"/>
                <a:cs typeface="Times New Roman" pitchFamily="18" charset="0"/>
              </a:rPr>
              <a:t>công dân </a:t>
            </a:r>
            <a:r>
              <a:rPr lang="en-US" sz="2000" b="1" i="1" dirty="0" err="1" smtClean="0">
                <a:latin typeface="Times New Roman" pitchFamily="18" charset="0"/>
                <a:cs typeface="Times New Roman" pitchFamily="18" charset="0"/>
              </a:rPr>
              <a:t>có</a:t>
            </a:r>
            <a:r>
              <a:rPr lang="en-US" sz="2000" b="1" i="1" dirty="0" smtClean="0">
                <a:latin typeface="Times New Roman" pitchFamily="18" charset="0"/>
                <a:cs typeface="Times New Roman" pitchFamily="18" charset="0"/>
              </a:rPr>
              <a:t> </a:t>
            </a:r>
            <a:r>
              <a:rPr lang="en-US" sz="2000" b="1" i="1" dirty="0" err="1" smtClean="0">
                <a:latin typeface="Times New Roman" pitchFamily="18" charset="0"/>
                <a:cs typeface="Times New Roman" pitchFamily="18" charset="0"/>
              </a:rPr>
              <a:t>đơn</a:t>
            </a:r>
            <a:endParaRPr lang="en-US" sz="2000" b="1" i="1" dirty="0" smtClean="0">
              <a:latin typeface="Times New Roman" pitchFamily="18" charset="0"/>
              <a:cs typeface="Times New Roman" pitchFamily="18" charset="0"/>
            </a:endParaRPr>
          </a:p>
          <a:p>
            <a:endParaRPr lang="en-US" sz="2000" b="1" i="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b="1" dirty="0" smtClean="0">
                <a:latin typeface="Times New Roman" pitchFamily="18" charset="0"/>
                <a:cs typeface="Times New Roman" pitchFamily="18" charset="0"/>
              </a:rPr>
              <a:t> </a:t>
            </a:r>
            <a:r>
              <a:rPr lang="vi-VN" sz="2000" b="1" dirty="0" smtClean="0">
                <a:latin typeface="Times New Roman" pitchFamily="18" charset="0"/>
                <a:cs typeface="Times New Roman" pitchFamily="18" charset="0"/>
              </a:rPr>
              <a:t>“Trình duyệt LĐ kết quả xử lý</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838200" y="742950"/>
            <a:ext cx="7543800" cy="33528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438150"/>
            <a:ext cx="6934201" cy="990600"/>
          </a:xfrm>
        </p:spPr>
        <p:txBody>
          <a:bodyPr/>
          <a:lstStyle/>
          <a:p>
            <a:pPr lvl="0"/>
            <a:r>
              <a:rPr lang="en-US" altLang="ko-KR" sz="3200" dirty="0" err="1" smtClean="0">
                <a:solidFill>
                  <a:schemeClr val="tx1"/>
                </a:solidFill>
                <a:latin typeface="Times New Roman" pitchFamily="18" charset="0"/>
                <a:cs typeface="Times New Roman" pitchFamily="18" charset="0"/>
              </a:rPr>
              <a:t>Tài</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khoản</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đăng</a:t>
            </a:r>
            <a:r>
              <a:rPr lang="en-US" altLang="ko-KR" sz="3200" dirty="0" smtClean="0">
                <a:solidFill>
                  <a:schemeClr val="tx1"/>
                </a:solidFill>
                <a:latin typeface="Times New Roman" pitchFamily="18" charset="0"/>
                <a:cs typeface="Times New Roman" pitchFamily="18" charset="0"/>
              </a:rPr>
              <a:t> </a:t>
            </a:r>
            <a:r>
              <a:rPr lang="en-US" altLang="ko-KR" sz="3200" dirty="0" err="1" smtClean="0">
                <a:solidFill>
                  <a:schemeClr val="tx1"/>
                </a:solidFill>
                <a:latin typeface="Times New Roman" pitchFamily="18" charset="0"/>
                <a:cs typeface="Times New Roman" pitchFamily="18" charset="0"/>
              </a:rPr>
              <a:t>nhập</a:t>
            </a:r>
            <a:endParaRPr lang="en-US" altLang="ko-KR" sz="3200" dirty="0" smtClean="0">
              <a:solidFill>
                <a:schemeClr val="tx1"/>
              </a:solidFill>
              <a:latin typeface="Times New Roman" pitchFamily="18" charset="0"/>
              <a:cs typeface="Times New Roman" pitchFamily="18" charset="0"/>
            </a:endParaRPr>
          </a:p>
          <a:p>
            <a:pPr lvl="0"/>
            <a:r>
              <a:rPr lang="en-US" altLang="ko-KR" sz="3200" b="1" dirty="0" err="1" smtClean="0">
                <a:solidFill>
                  <a:schemeClr val="tx1"/>
                </a:solidFill>
                <a:latin typeface="Times New Roman" pitchFamily="18" charset="0"/>
                <a:cs typeface="Times New Roman" pitchFamily="18" charset="0"/>
              </a:rPr>
              <a:t>Trưởng</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phòng</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chuyên</a:t>
            </a:r>
            <a:r>
              <a:rPr lang="en-US" altLang="ko-KR" sz="3200" b="1" dirty="0" smtClean="0">
                <a:solidFill>
                  <a:schemeClr val="tx1"/>
                </a:solidFill>
                <a:latin typeface="Times New Roman" pitchFamily="18" charset="0"/>
                <a:cs typeface="Times New Roman" pitchFamily="18" charset="0"/>
              </a:rPr>
              <a:t> </a:t>
            </a:r>
            <a:r>
              <a:rPr lang="en-US" altLang="ko-KR" sz="3200" b="1" dirty="0" err="1" smtClean="0">
                <a:solidFill>
                  <a:schemeClr val="tx1"/>
                </a:solidFill>
                <a:latin typeface="Times New Roman" pitchFamily="18" charset="0"/>
                <a:cs typeface="Times New Roman" pitchFamily="18" charset="0"/>
              </a:rPr>
              <a:t>môn</a:t>
            </a:r>
            <a:endParaRPr lang="en-US" altLang="ko-KR" sz="3200" b="1" dirty="0" smtClean="0">
              <a:solidFill>
                <a:schemeClr val="tx1"/>
              </a:solidFill>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2743201" y="3143250"/>
            <a:ext cx="657225" cy="495300"/>
          </a:xfrm>
          <a:prstGeom prst="rect">
            <a:avLst/>
          </a:prstGeom>
          <a:noFill/>
          <a:ln w="9525">
            <a:noFill/>
            <a:miter lim="800000"/>
            <a:headEnd/>
            <a:tailEnd/>
          </a:ln>
          <a:effectLst/>
        </p:spPr>
      </p:pic>
      <p:sp>
        <p:nvSpPr>
          <p:cNvPr id="6" name="Rectangle 5"/>
          <p:cNvSpPr/>
          <p:nvPr/>
        </p:nvSpPr>
        <p:spPr>
          <a:xfrm>
            <a:off x="914400" y="1581150"/>
            <a:ext cx="7086601" cy="2862322"/>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1: Người dùng đăng nhập vào hệ thống.</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Từ thanh menu bên trái, chọn </a:t>
            </a:r>
            <a:r>
              <a:rPr lang="vi-VN" sz="2000" b="1" dirty="0" smtClean="0">
                <a:latin typeface="Times New Roman" pitchFamily="18" charset="0"/>
                <a:cs typeface="Times New Roman" pitchFamily="18" charset="0"/>
              </a:rPr>
              <a:t>Lãnh đạo duyệt kết quả</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3: Chọn </a:t>
            </a:r>
            <a:r>
              <a:rPr lang="vi-VN" sz="2000" b="1" dirty="0" smtClean="0">
                <a:latin typeface="Times New Roman" pitchFamily="18" charset="0"/>
                <a:cs typeface="Times New Roman" pitchFamily="18" charset="0"/>
              </a:rPr>
              <a:t>Phê duyệt kết quả xử lý</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Hướng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pic>
        <p:nvPicPr>
          <p:cNvPr id="5122" name="Picture 2"/>
          <p:cNvPicPr>
            <a:picLocks noChangeAspect="1" noChangeArrowheads="1"/>
          </p:cNvPicPr>
          <p:nvPr/>
        </p:nvPicPr>
        <p:blipFill>
          <a:blip r:embed="rId2"/>
          <a:srcRect/>
          <a:stretch>
            <a:fillRect/>
          </a:stretch>
        </p:blipFill>
        <p:spPr bwMode="auto">
          <a:xfrm>
            <a:off x="914401" y="742951"/>
            <a:ext cx="7467600" cy="954463"/>
          </a:xfrm>
          <a:prstGeom prst="rect">
            <a:avLst/>
          </a:prstGeom>
          <a:noFill/>
          <a:ln w="9525">
            <a:noFill/>
            <a:miter lim="800000"/>
            <a:headEnd/>
            <a:tailEnd/>
          </a:ln>
          <a:effectLst/>
        </p:spPr>
      </p:pic>
      <p:sp>
        <p:nvSpPr>
          <p:cNvPr id="4" name="Rectangle 3"/>
          <p:cNvSpPr/>
          <p:nvPr/>
        </p:nvSpPr>
        <p:spPr>
          <a:xfrm>
            <a:off x="914400" y="209550"/>
            <a:ext cx="2032929" cy="523220"/>
          </a:xfrm>
          <a:prstGeom prst="rect">
            <a:avLst/>
          </a:prstGeom>
        </p:spPr>
        <p:txBody>
          <a:bodyPr wrap="none">
            <a:spAutoFit/>
          </a:bodyPr>
          <a:lstStyle/>
          <a:p>
            <a:r>
              <a:rPr lang="en-US" sz="2800" b="1" dirty="0" err="1" smtClean="0">
                <a:latin typeface="Times New Roman" pitchFamily="18" charset="0"/>
                <a:cs typeface="Times New Roman" pitchFamily="18" charset="0"/>
              </a:rPr>
              <a:t>Chuyển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đến</a:t>
            </a:r>
            <a:endParaRPr lang="en-US" sz="2800" dirty="0"/>
          </a:p>
        </p:txBody>
      </p:sp>
      <p:pic>
        <p:nvPicPr>
          <p:cNvPr id="6" name="Picture 3"/>
          <p:cNvPicPr>
            <a:picLocks noChangeAspect="1" noChangeArrowheads="1"/>
          </p:cNvPicPr>
          <p:nvPr/>
        </p:nvPicPr>
        <p:blipFill>
          <a:blip r:embed="rId3"/>
          <a:srcRect/>
          <a:stretch>
            <a:fillRect/>
          </a:stretch>
        </p:blipFill>
        <p:spPr bwMode="auto">
          <a:xfrm>
            <a:off x="2438400" y="1791953"/>
            <a:ext cx="4510088" cy="2989597"/>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Trưởng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phòng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môn</a:t>
            </a:r>
            <a:endParaRPr lang="en-US" altLang="ko-KR" sz="2400" b="1" dirty="0" smtClean="0">
              <a:solidFill>
                <a:schemeClr val="tx1"/>
              </a:solidFill>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a:srcRect/>
          <a:stretch>
            <a:fillRect/>
          </a:stretch>
        </p:blipFill>
        <p:spPr bwMode="auto">
          <a:xfrm>
            <a:off x="3733800" y="2266950"/>
            <a:ext cx="657225" cy="495300"/>
          </a:xfrm>
          <a:prstGeom prst="rect">
            <a:avLst/>
          </a:prstGeom>
          <a:noFill/>
          <a:ln w="9525">
            <a:noFill/>
            <a:miter lim="800000"/>
            <a:headEnd/>
            <a:tailEnd/>
          </a:ln>
          <a:effectLst/>
        </p:spPr>
      </p:pic>
      <p:sp>
        <p:nvSpPr>
          <p:cNvPr id="6" name="Rectangle 5"/>
          <p:cNvSpPr/>
          <p:nvPr/>
        </p:nvSpPr>
        <p:spPr>
          <a:xfrm>
            <a:off x="762000" y="1200150"/>
            <a:ext cx="7086601" cy="2246769"/>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B</a:t>
            </a:r>
            <a:r>
              <a:rPr lang="vi-VN" sz="2000" dirty="0" smtClean="0">
                <a:latin typeface="Times New Roman" pitchFamily="18" charset="0"/>
                <a:cs typeface="Times New Roman" pitchFamily="18" charset="0"/>
              </a:rPr>
              <a:t>ước </a:t>
            </a:r>
            <a:r>
              <a:rPr lang="en-US" sz="2000" dirty="0" smtClean="0">
                <a:latin typeface="Times New Roman" pitchFamily="18" charset="0"/>
                <a:cs typeface="Times New Roman" pitchFamily="18" charset="0"/>
              </a:rPr>
              <a:t>4</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p>
          <a:p>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5</a:t>
            </a:r>
            <a:r>
              <a:rPr lang="vi-VN"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lý</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p:txBody>
      </p:sp>
      <p:pic>
        <p:nvPicPr>
          <p:cNvPr id="7" name="Picture 6"/>
          <p:cNvPicPr>
            <a:picLocks noChangeAspect="1" noChangeArrowheads="1"/>
          </p:cNvPicPr>
          <p:nvPr/>
        </p:nvPicPr>
        <p:blipFill>
          <a:blip r:embed="rId3"/>
          <a:srcRect/>
          <a:stretch>
            <a:fillRect/>
          </a:stretch>
        </p:blipFill>
        <p:spPr bwMode="auto">
          <a:xfrm>
            <a:off x="1981200" y="3181350"/>
            <a:ext cx="4800600" cy="1626408"/>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endParaRPr lang="en-US" altLang="ko-KR" sz="24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Trưởng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phòng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môn</a:t>
            </a:r>
            <a:endParaRPr lang="en-US" altLang="ko-KR" sz="2400" b="1" dirty="0" smtClean="0">
              <a:solidFill>
                <a:schemeClr val="tx1"/>
              </a:solidFill>
              <a:latin typeface="Times New Roman" pitchFamily="18" charset="0"/>
              <a:cs typeface="Times New Roman" pitchFamily="18" charset="0"/>
            </a:endParaRPr>
          </a:p>
        </p:txBody>
      </p:sp>
      <p:sp>
        <p:nvSpPr>
          <p:cNvPr id="6" name="Rectangle 5"/>
          <p:cNvSpPr/>
          <p:nvPr/>
        </p:nvSpPr>
        <p:spPr>
          <a:xfrm>
            <a:off x="609600" y="1504950"/>
            <a:ext cx="7543800" cy="2554545"/>
          </a:xfrm>
          <a:prstGeom prst="rect">
            <a:avLst/>
          </a:prstGeom>
        </p:spPr>
        <p:txBody>
          <a:bodyPr wrap="square">
            <a:spAutoFit/>
          </a:bodyPr>
          <a:lstStyle/>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B</a:t>
            </a:r>
            <a:r>
              <a:rPr lang="vi-VN" sz="2000" dirty="0" smtClean="0">
                <a:latin typeface="Times New Roman" pitchFamily="18" charset="0"/>
                <a:cs typeface="Times New Roman" pitchFamily="18" charset="0"/>
              </a:rPr>
              <a:t>ước </a:t>
            </a:r>
            <a:r>
              <a:rPr lang="en-US" sz="2000" dirty="0" smtClean="0">
                <a:latin typeface="Times New Roman" pitchFamily="18" charset="0"/>
                <a:cs typeface="Times New Roman" pitchFamily="18" charset="0"/>
              </a:rPr>
              <a:t>6</a:t>
            </a: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Lãnh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a:t>
            </a:r>
            <a:r>
              <a:rPr lang="en-US" sz="2000" dirty="0" smtClean="0">
                <a:latin typeface="Times New Roman" pitchFamily="18" charset="0"/>
                <a:cs typeface="Times New Roman" pitchFamily="18" charset="0"/>
              </a:rPr>
              <a:t>7</a:t>
            </a:r>
            <a:r>
              <a:rPr lang="vi-VN" sz="2000"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Ngày</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thẩm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minh</a:t>
            </a:r>
          </a:p>
          <a:p>
            <a:endParaRPr lang="en-US" sz="2000" dirty="0">
              <a:latin typeface="Times New Roman" pitchFamily="18" charset="0"/>
              <a:cs typeface="Times New Roman" pitchFamily="18" charset="0"/>
            </a:endParaRPr>
          </a:p>
        </p:txBody>
      </p:sp>
      <p:pic>
        <p:nvPicPr>
          <p:cNvPr id="8" name="Picture 2"/>
          <p:cNvPicPr>
            <a:picLocks noChangeAspect="1" noChangeArrowheads="1"/>
          </p:cNvPicPr>
          <p:nvPr/>
        </p:nvPicPr>
        <p:blipFill>
          <a:blip r:embed="rId2"/>
          <a:srcRect/>
          <a:stretch>
            <a:fillRect/>
          </a:stretch>
        </p:blipFill>
        <p:spPr bwMode="auto">
          <a:xfrm>
            <a:off x="2590800" y="2530054"/>
            <a:ext cx="400050" cy="44767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srcRect/>
          <a:stretch>
            <a:fillRect/>
          </a:stretch>
        </p:blipFill>
        <p:spPr bwMode="auto">
          <a:xfrm>
            <a:off x="990600" y="438150"/>
            <a:ext cx="7114802" cy="41910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5402" y="438150"/>
            <a:ext cx="5029200" cy="502061"/>
          </a:xfrm>
          <a:prstGeom prst="rect">
            <a:avLst/>
          </a:prstGeom>
          <a:noFill/>
        </p:spPr>
        <p:txBody>
          <a:bodyPr wrap="square" rtlCol="0">
            <a:spAutoFit/>
          </a:bodyPr>
          <a:lstStyle/>
          <a:p>
            <a:r>
              <a:rPr lang="en-US" altLang="ko-KR" sz="2600" b="1" dirty="0" smtClean="0">
                <a:latin typeface="Times New Roman" pitchFamily="18" charset="0"/>
                <a:cs typeface="Times New Roman" pitchFamily="18" charset="0"/>
              </a:rPr>
              <a:t>01. </a:t>
            </a:r>
            <a:r>
              <a:rPr lang="en-US" altLang="ko-KR" sz="2600" b="1" dirty="0" err="1" smtClean="0">
                <a:latin typeface="Times New Roman" pitchFamily="18" charset="0"/>
                <a:cs typeface="Times New Roman" pitchFamily="18" charset="0"/>
              </a:rPr>
              <a:t>Tiếp</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công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dân</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không</a:t>
            </a:r>
            <a:r>
              <a:rPr lang="en-US" altLang="ko-KR" sz="2600" b="1" dirty="0" smtClean="0">
                <a:latin typeface="Times New Roman" pitchFamily="18" charset="0"/>
                <a:cs typeface="Times New Roman" pitchFamily="18" charset="0"/>
              </a:rPr>
              <a:t> </a:t>
            </a:r>
            <a:r>
              <a:rPr lang="en-US" altLang="ko-KR" sz="2600" b="1" dirty="0" err="1" smtClean="0">
                <a:latin typeface="Times New Roman" pitchFamily="18" charset="0"/>
                <a:cs typeface="Times New Roman" pitchFamily="18" charset="0"/>
              </a:rPr>
              <a:t>đơn</a:t>
            </a:r>
            <a:endParaRPr lang="ko-KR" altLang="en-US" sz="2600" b="1" dirty="0">
              <a:latin typeface="Times New Roman" pitchFamily="18" charset="0"/>
              <a:cs typeface="Times New Roman" pitchFamily="18" charset="0"/>
            </a:endParaRPr>
          </a:p>
        </p:txBody>
      </p:sp>
      <p:sp>
        <p:nvSpPr>
          <p:cNvPr id="36" name="Text Placeholder 2"/>
          <p:cNvSpPr>
            <a:spLocks noGrp="1"/>
          </p:cNvSpPr>
          <p:nvPr>
            <p:ph type="body" sz="quarter" idx="11"/>
          </p:nvPr>
        </p:nvSpPr>
        <p:spPr>
          <a:xfrm>
            <a:off x="380999" y="971550"/>
            <a:ext cx="8458201" cy="3810000"/>
          </a:xfrm>
        </p:spPr>
        <p:txBody>
          <a:bodyPr/>
          <a:lstStyle/>
          <a:p>
            <a:pPr algn="just"/>
            <a:r>
              <a:rPr lang="vi-VN" sz="1800" dirty="0" smtClean="0">
                <a:solidFill>
                  <a:schemeClr val="tx1"/>
                </a:solidFill>
                <a:latin typeface="Times New Roman" pitchFamily="18" charset="0"/>
                <a:cs typeface="Times New Roman" pitchFamily="18" charset="0"/>
              </a:rPr>
              <a:t>Trường hợp công dân đến trụ sở tiếp công dân dành cho UBND cấp huyện để KNTC,</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KNPA trực tiếp nhưng không cầm theo đ</a:t>
            </a:r>
            <a:r>
              <a:rPr lang="en-US" sz="1800" dirty="0" err="1" smtClean="0">
                <a:solidFill>
                  <a:schemeClr val="tx1"/>
                </a:solidFill>
                <a:latin typeface="Times New Roman" pitchFamily="18" charset="0"/>
                <a:cs typeface="Times New Roman" pitchFamily="18" charset="0"/>
              </a:rPr>
              <a:t>ơn</a:t>
            </a:r>
            <a:r>
              <a:rPr lang="vi-VN" sz="1800" dirty="0" smtClean="0">
                <a:solidFill>
                  <a:schemeClr val="tx1"/>
                </a:solidFill>
                <a:latin typeface="Times New Roman" pitchFamily="18" charset="0"/>
                <a:cs typeface="Times New Roman" pitchFamily="18" charset="0"/>
              </a:rPr>
              <a:t>. Người dùng thực hiện tiếp công dân và nhập</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thông tin người KNTC, KNPA vào phần mềm tại màn hình Tiếp công dân</a:t>
            </a:r>
            <a:r>
              <a:rPr lang="en-US" sz="1800" dirty="0" smtClean="0">
                <a:solidFill>
                  <a:schemeClr val="tx1"/>
                </a:solidFill>
                <a:latin typeface="Times New Roman" pitchFamily="18" charset="0"/>
                <a:cs typeface="Times New Roman" pitchFamily="18" charset="0"/>
              </a:rPr>
              <a:t>.</a:t>
            </a:r>
          </a:p>
          <a:p>
            <a:pPr algn="l"/>
            <a:r>
              <a:rPr lang="vi-VN" sz="1800" dirty="0" smtClean="0">
                <a:solidFill>
                  <a:schemeClr val="tx1"/>
                </a:solidFill>
                <a:latin typeface="Times New Roman" pitchFamily="18" charset="0"/>
                <a:cs typeface="Times New Roman" pitchFamily="18" charset="0"/>
              </a:rPr>
              <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Các bước thực hiện:</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1</a:t>
            </a:r>
            <a:r>
              <a:rPr lang="vi-VN" sz="1800" dirty="0" smtClean="0">
                <a:solidFill>
                  <a:schemeClr val="tx1"/>
                </a:solidFill>
                <a:latin typeface="Times New Roman" pitchFamily="18" charset="0"/>
                <a:cs typeface="Times New Roman" pitchFamily="18" charset="0"/>
              </a:rPr>
              <a:t>: Từ thanh menu bên trái, chọn </a:t>
            </a:r>
            <a:r>
              <a:rPr lang="vi-VN" sz="1800" b="1" dirty="0" smtClean="0">
                <a:solidFill>
                  <a:schemeClr val="tx1"/>
                </a:solidFill>
                <a:latin typeface="Times New Roman" pitchFamily="18" charset="0"/>
                <a:cs typeface="Times New Roman" pitchFamily="18" charset="0"/>
              </a:rPr>
              <a:t>Tiếp nhận đơn thư</a:t>
            </a:r>
            <a:r>
              <a:rPr lang="vi-VN" sz="1800" dirty="0" smtClean="0">
                <a:solidFill>
                  <a:schemeClr val="tx1"/>
                </a:solidFill>
                <a:latin typeface="Times New Roman" pitchFamily="18" charset="0"/>
                <a:cs typeface="Times New Roman" pitchFamily="18" charset="0"/>
              </a:rPr>
              <a:t>.</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Bước 2</a:t>
            </a:r>
            <a:r>
              <a:rPr lang="vi-VN" sz="1800" dirty="0" smtClean="0">
                <a:solidFill>
                  <a:schemeClr val="tx1"/>
                </a:solidFill>
                <a:latin typeface="Times New Roman" pitchFamily="18" charset="0"/>
                <a:cs typeface="Times New Roman" pitchFamily="18" charset="0"/>
              </a:rPr>
              <a:t>: Chọn </a:t>
            </a:r>
            <a:r>
              <a:rPr lang="vi-VN" sz="1800" b="1" dirty="0" smtClean="0">
                <a:solidFill>
                  <a:schemeClr val="tx1"/>
                </a:solidFill>
                <a:latin typeface="Times New Roman" pitchFamily="18" charset="0"/>
                <a:cs typeface="Times New Roman" pitchFamily="18" charset="0"/>
              </a:rPr>
              <a:t>Tiếp công dân</a:t>
            </a:r>
            <a:endParaRPr lang="en-US" sz="1800" b="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tích chọn ô</a:t>
            </a:r>
            <a:r>
              <a:rPr lang="en-US" sz="1800" dirty="0" smtClean="0">
                <a:solidFill>
                  <a:schemeClr val="tx1"/>
                </a:solidFill>
                <a:latin typeface="Times New Roman" pitchFamily="18" charset="0"/>
                <a:cs typeface="Times New Roman" pitchFamily="18" charset="0"/>
              </a:rPr>
              <a:t> </a:t>
            </a:r>
            <a:r>
              <a:rPr lang="vi-VN" sz="1800" dirty="0" smtClean="0">
                <a:solidFill>
                  <a:schemeClr val="tx1"/>
                </a:solidFill>
                <a:latin typeface="Times New Roman" pitchFamily="18" charset="0"/>
                <a:cs typeface="Times New Roman" pitchFamily="18" charset="0"/>
              </a:rPr>
              <a:t>“</a:t>
            </a:r>
            <a:r>
              <a:rPr lang="vi-VN" sz="1800" b="1" dirty="0" smtClean="0">
                <a:solidFill>
                  <a:schemeClr val="tx1"/>
                </a:solidFill>
                <a:latin typeface="Times New Roman" pitchFamily="18" charset="0"/>
                <a:cs typeface="Times New Roman" pitchFamily="18" charset="0"/>
              </a:rPr>
              <a:t>Tiếp công dân không đơn</a:t>
            </a:r>
            <a:r>
              <a:rPr lang="vi-VN" sz="1800" dirty="0" smtClean="0">
                <a:solidFill>
                  <a:schemeClr val="tx1"/>
                </a:solidFill>
                <a:latin typeface="Times New Roman" pitchFamily="18" charset="0"/>
                <a:cs typeface="Times New Roman" pitchFamily="18" charset="0"/>
              </a:rPr>
              <a:t>” </a:t>
            </a:r>
            <a:r>
              <a:rPr lang="vi-VN" sz="1800" b="1" dirty="0" smtClean="0">
                <a:solidFill>
                  <a:schemeClr val="tx1"/>
                </a:solidFill>
                <a:latin typeface="Times New Roman" pitchFamily="18" charset="0"/>
                <a:cs typeface="Times New Roman" pitchFamily="18" charset="0"/>
              </a:rPr>
              <a:t/>
            </a:r>
            <a:br>
              <a:rPr lang="vi-VN" sz="1800" b="1"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Người dùng nhập đầy đủ các trường thông tin của người đến KNTC, KNPA. </a:t>
            </a:r>
            <a:endParaRPr lang="en-US" sz="1800" dirty="0" smtClean="0">
              <a:solidFill>
                <a:schemeClr val="tx1"/>
              </a:solidFill>
              <a:latin typeface="Times New Roman" pitchFamily="18" charset="0"/>
              <a:cs typeface="Times New Roman" pitchFamily="18" charset="0"/>
            </a:endParaRPr>
          </a:p>
          <a:p>
            <a:pPr algn="l"/>
            <a:r>
              <a:rPr lang="vi-VN" sz="1800" i="1" dirty="0" smtClean="0">
                <a:solidFill>
                  <a:schemeClr val="tx1"/>
                </a:solidFill>
                <a:latin typeface="Times New Roman" pitchFamily="18" charset="0"/>
                <a:cs typeface="Times New Roman" pitchFamily="18" charset="0"/>
              </a:rPr>
              <a:t>Lưu ý:</a:t>
            </a:r>
            <a:r>
              <a:rPr lang="en-US" sz="1800" i="1" dirty="0" smtClean="0">
                <a:solidFill>
                  <a:schemeClr val="tx1"/>
                </a:solidFill>
                <a:latin typeface="Times New Roman" pitchFamily="18" charset="0"/>
                <a:cs typeface="Times New Roman" pitchFamily="18" charset="0"/>
              </a:rPr>
              <a:t> </a:t>
            </a:r>
            <a:r>
              <a:rPr lang="vi-VN" sz="1800" i="1" dirty="0" smtClean="0">
                <a:solidFill>
                  <a:schemeClr val="tx1"/>
                </a:solidFill>
                <a:latin typeface="Times New Roman" pitchFamily="18" charset="0"/>
                <a:cs typeface="Times New Roman" pitchFamily="18" charset="0"/>
              </a:rPr>
              <a:t>Trường có dấu sao đỏ</a:t>
            </a:r>
            <a:r>
              <a:rPr lang="en-US" sz="1800" i="1" dirty="0" smtClean="0">
                <a:solidFill>
                  <a:schemeClr val="tx1"/>
                </a:solidFill>
                <a:latin typeface="Times New Roman" pitchFamily="18" charset="0"/>
                <a:cs typeface="Times New Roman" pitchFamily="18" charset="0"/>
              </a:rPr>
              <a:t> </a:t>
            </a:r>
            <a:r>
              <a:rPr lang="en-US" sz="1800" dirty="0" smtClean="0">
                <a:solidFill>
                  <a:schemeClr val="tx1"/>
                </a:solidFill>
                <a:latin typeface="Times New Roman" pitchFamily="18" charset="0"/>
                <a:cs typeface="Times New Roman" pitchFamily="18" charset="0"/>
              </a:rPr>
              <a:t> (*) </a:t>
            </a:r>
            <a:r>
              <a:rPr lang="vi-VN" sz="1800" i="1" dirty="0" smtClean="0">
                <a:solidFill>
                  <a:schemeClr val="tx1"/>
                </a:solidFill>
                <a:latin typeface="Times New Roman" pitchFamily="18" charset="0"/>
                <a:cs typeface="Times New Roman" pitchFamily="18" charset="0"/>
              </a:rPr>
              <a:t> là trường bắt buộc phải nhập thông tin.</a:t>
            </a:r>
            <a:endParaRPr lang="en-US" sz="1800" i="1" dirty="0" smtClean="0">
              <a:solidFill>
                <a:schemeClr val="tx1"/>
              </a:solidFill>
              <a:latin typeface="Times New Roman" pitchFamily="18" charset="0"/>
              <a:cs typeface="Times New Roman" pitchFamily="18" charset="0"/>
            </a:endParaRPr>
          </a:p>
          <a:p>
            <a:pPr algn="l"/>
            <a:r>
              <a:rPr lang="vi-VN" sz="1800" dirty="0" smtClean="0">
                <a:solidFill>
                  <a:schemeClr val="tx1"/>
                </a:solidFill>
                <a:latin typeface="Times New Roman" pitchFamily="18" charset="0"/>
                <a:cs typeface="Times New Roman" pitchFamily="18" charset="0"/>
              </a:rPr>
              <a:t>- Bấm </a:t>
            </a:r>
            <a:r>
              <a:rPr lang="vi-VN" sz="1800" b="1" dirty="0" smtClean="0">
                <a:solidFill>
                  <a:schemeClr val="tx1"/>
                </a:solidFill>
                <a:latin typeface="Times New Roman" pitchFamily="18" charset="0"/>
                <a:cs typeface="Times New Roman" pitchFamily="18" charset="0"/>
              </a:rPr>
              <a:t>“Lưu lại”</a:t>
            </a:r>
            <a:r>
              <a:rPr lang="vi-VN" sz="1800" dirty="0" smtClean="0">
                <a:solidFill>
                  <a:schemeClr val="tx1"/>
                </a:solidFill>
                <a:latin typeface="Times New Roman" pitchFamily="18" charset="0"/>
                <a:cs typeface="Times New Roman" pitchFamily="18" charset="0"/>
              </a:rPr>
              <a:t> để lưu thông tin công dân vào hệ thống</a:t>
            </a:r>
            <a:br>
              <a:rPr lang="vi-VN" sz="1800" dirty="0" smtClean="0">
                <a:solidFill>
                  <a:schemeClr val="tx1"/>
                </a:solidFill>
                <a:latin typeface="Times New Roman" pitchFamily="18" charset="0"/>
                <a:cs typeface="Times New Roman" pitchFamily="18" charset="0"/>
              </a:rPr>
            </a:br>
            <a:r>
              <a:rPr lang="vi-VN" sz="1800" dirty="0" smtClean="0">
                <a:solidFill>
                  <a:schemeClr val="tx1"/>
                </a:solidFill>
                <a:latin typeface="Times New Roman" pitchFamily="18" charset="0"/>
                <a:cs typeface="Times New Roman" pitchFamily="18" charset="0"/>
              </a:rPr>
              <a:t>- Hoặc bấm </a:t>
            </a:r>
            <a:r>
              <a:rPr lang="vi-VN" sz="1800" b="1" dirty="0" smtClean="0">
                <a:solidFill>
                  <a:schemeClr val="tx1"/>
                </a:solidFill>
                <a:latin typeface="Times New Roman" pitchFamily="18" charset="0"/>
                <a:cs typeface="Times New Roman" pitchFamily="18" charset="0"/>
              </a:rPr>
              <a:t>“Đóng” </a:t>
            </a:r>
            <a:r>
              <a:rPr lang="vi-VN" sz="1800" dirty="0" smtClean="0">
                <a:solidFill>
                  <a:schemeClr val="tx1"/>
                </a:solidFill>
                <a:latin typeface="Times New Roman" pitchFamily="18" charset="0"/>
                <a:cs typeface="Times New Roman" pitchFamily="18" charset="0"/>
              </a:rPr>
              <a:t>để đóng để không lưu thông tin công dân vào hệ thống. </a:t>
            </a:r>
            <a:endParaRPr lang="en-US" altLang="ko-KR" sz="1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200" b="1" dirty="0" err="1" smtClean="0">
                <a:solidFill>
                  <a:schemeClr val="tx1"/>
                </a:solidFill>
                <a:latin typeface="Times New Roman" pitchFamily="18" charset="0"/>
                <a:cs typeface="Times New Roman" pitchFamily="18" charset="0"/>
              </a:rPr>
              <a:t>Chuyên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viên</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giao</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thẩm</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tra</a:t>
            </a:r>
            <a:r>
              <a:rPr lang="en-US" altLang="ko-KR" sz="2200" b="1" dirty="0" smtClean="0">
                <a:solidFill>
                  <a:schemeClr val="tx1"/>
                </a:solidFill>
                <a:latin typeface="Times New Roman" pitchFamily="18" charset="0"/>
                <a:cs typeface="Times New Roman" pitchFamily="18" charset="0"/>
              </a:rPr>
              <a:t> </a:t>
            </a:r>
            <a:r>
              <a:rPr lang="en-US" altLang="ko-KR" sz="2200" b="1" dirty="0" err="1" smtClean="0">
                <a:solidFill>
                  <a:schemeClr val="tx1"/>
                </a:solidFill>
                <a:latin typeface="Times New Roman" pitchFamily="18" charset="0"/>
                <a:cs typeface="Times New Roman" pitchFamily="18" charset="0"/>
              </a:rPr>
              <a:t>xác</a:t>
            </a:r>
            <a:r>
              <a:rPr lang="en-US" altLang="ko-KR" sz="2200" b="1" dirty="0" smtClean="0">
                <a:solidFill>
                  <a:schemeClr val="tx1"/>
                </a:solidFill>
                <a:latin typeface="Times New Roman" pitchFamily="18" charset="0"/>
                <a:cs typeface="Times New Roman" pitchFamily="18" charset="0"/>
              </a:rPr>
              <a:t> minh</a:t>
            </a:r>
          </a:p>
        </p:txBody>
      </p:sp>
      <p:sp>
        <p:nvSpPr>
          <p:cNvPr id="4" name="Rectangle 3"/>
          <p:cNvSpPr/>
          <p:nvPr/>
        </p:nvSpPr>
        <p:spPr>
          <a:xfrm>
            <a:off x="609600" y="1352550"/>
            <a:ext cx="7543801" cy="2862322"/>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Bước 1: Từ thanh menu bên trái, chọn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vi-VN" sz="2000" dirty="0" smtClean="0">
                <a:latin typeface="Times New Roman" pitchFamily="18" charset="0"/>
                <a:cs typeface="Times New Roman" pitchFamily="18" charset="0"/>
              </a:rPr>
              <a:t>.</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Bước 2: Chọn </a:t>
            </a:r>
            <a:r>
              <a:rPr lang="en-US" sz="2000" b="1" dirty="0" err="1" smtClean="0">
                <a:latin typeface="Times New Roman" pitchFamily="18" charset="0"/>
                <a:cs typeface="Times New Roman" pitchFamily="18" charset="0"/>
              </a:rPr>
              <a:t>Đơn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cần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a:p>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tin </a:t>
            </a:r>
            <a:r>
              <a:rPr lang="en-US" sz="2000" dirty="0" err="1" smtClean="0">
                <a:latin typeface="Times New Roman" pitchFamily="18" charset="0"/>
                <a:cs typeface="Times New Roman" pitchFamily="18" charset="0"/>
              </a:rPr>
              <a:t>theo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yêu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cầu</a:t>
            </a:r>
            <a:endParaRPr lang="en-US" sz="2000" dirty="0" smtClean="0">
              <a:latin typeface="Times New Roman" pitchFamily="18" charset="0"/>
              <a:cs typeface="Times New Roman" pitchFamily="18" charset="0"/>
            </a:endParaRPr>
          </a:p>
          <a:p>
            <a:r>
              <a:rPr lang="en-US" sz="2000" dirty="0" err="1" smtClean="0">
                <a:latin typeface="Times New Roman" pitchFamily="18" charset="0"/>
                <a:cs typeface="Times New Roman" pitchFamily="18" charset="0"/>
              </a:rPr>
              <a:t>Chọn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2590800" y="2486026"/>
            <a:ext cx="619125" cy="695325"/>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588592" y="666750"/>
            <a:ext cx="7641008" cy="34290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617679" y="590550"/>
            <a:ext cx="7688121" cy="37338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676400" y="285750"/>
            <a:ext cx="5238750" cy="2980184"/>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946440" y="3256398"/>
            <a:ext cx="709122"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04</a:t>
            </a:r>
            <a:endParaRPr lang="ko-KR" altLang="en-US" sz="3600" b="1" dirty="0">
              <a:solidFill>
                <a:schemeClr val="bg1"/>
              </a:solidFill>
              <a:cs typeface="Arial" pitchFamily="34" charset="0"/>
            </a:endParaRPr>
          </a:p>
        </p:txBody>
      </p:sp>
      <p:sp>
        <p:nvSpPr>
          <p:cNvPr id="5" name="Text Placeholder 2"/>
          <p:cNvSpPr>
            <a:spLocks noGrp="1"/>
          </p:cNvSpPr>
          <p:nvPr>
            <p:ph type="body" sz="quarter" idx="11"/>
          </p:nvPr>
        </p:nvSpPr>
        <p:spPr>
          <a:xfrm>
            <a:off x="1022139" y="190910"/>
            <a:ext cx="6934201" cy="990600"/>
          </a:xfrm>
        </p:spPr>
        <p:txBody>
          <a:bodyPr/>
          <a:lstStyle/>
          <a:p>
            <a:pPr lvl="0"/>
            <a:r>
              <a:rPr lang="en-US" altLang="ko-KR" sz="2400" dirty="0" err="1" smtClean="0">
                <a:solidFill>
                  <a:schemeClr val="tx1"/>
                </a:solidFill>
                <a:latin typeface="Times New Roman" pitchFamily="18" charset="0"/>
                <a:cs typeface="Times New Roman" pitchFamily="18" charset="0"/>
              </a:rPr>
              <a:t>Tài</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khoản</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đăng</a:t>
            </a:r>
            <a:r>
              <a:rPr lang="en-US" altLang="ko-KR" sz="2400" dirty="0" smtClean="0">
                <a:solidFill>
                  <a:schemeClr val="tx1"/>
                </a:solidFill>
                <a:latin typeface="Times New Roman" pitchFamily="18" charset="0"/>
                <a:cs typeface="Times New Roman" pitchFamily="18" charset="0"/>
              </a:rPr>
              <a:t> </a:t>
            </a:r>
            <a:r>
              <a:rPr lang="en-US" altLang="ko-KR" sz="2400" dirty="0" err="1" smtClean="0">
                <a:solidFill>
                  <a:schemeClr val="tx1"/>
                </a:solidFill>
                <a:latin typeface="Times New Roman" pitchFamily="18" charset="0"/>
                <a:cs typeface="Times New Roman" pitchFamily="18" charset="0"/>
              </a:rPr>
              <a:t>nhập</a:t>
            </a:r>
            <a:r>
              <a:rPr lang="en-US" altLang="ko-KR" sz="2400"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Trưởng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phòng</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môn</a:t>
            </a:r>
            <a:endParaRPr lang="en-US" altLang="ko-KR" sz="2400" b="1" dirty="0" smtClean="0">
              <a:solidFill>
                <a:schemeClr val="tx1"/>
              </a:solidFill>
              <a:latin typeface="Times New Roman" pitchFamily="18" charset="0"/>
              <a:cs typeface="Times New Roman" pitchFamily="18" charset="0"/>
            </a:endParaRPr>
          </a:p>
        </p:txBody>
      </p:sp>
      <p:sp>
        <p:nvSpPr>
          <p:cNvPr id="6" name="Rectangle 5"/>
          <p:cNvSpPr/>
          <p:nvPr/>
        </p:nvSpPr>
        <p:spPr>
          <a:xfrm>
            <a:off x="914401" y="971550"/>
            <a:ext cx="7467600" cy="1938992"/>
          </a:xfrm>
          <a:prstGeom prst="rect">
            <a:avLst/>
          </a:prstGeom>
        </p:spPr>
        <p:txBody>
          <a:bodyPr wrap="square">
            <a:spAutoFit/>
          </a:bodyPr>
          <a:lstStyle/>
          <a:p>
            <a:pPr marL="457200" indent="-457200"/>
            <a:r>
              <a:rPr lang="en-US" sz="2000" b="1" dirty="0" err="1" smtClean="0">
                <a:latin typeface="Times New Roman" pitchFamily="18" charset="0"/>
                <a:cs typeface="Times New Roman" pitchFamily="18" charset="0"/>
              </a:rPr>
              <a:t>Trưởng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phòng</a:t>
            </a:r>
            <a:r>
              <a:rPr lang="en-US" sz="2000" b="1" dirty="0" smtClean="0">
                <a:latin typeface="Times New Roman" pitchFamily="18" charset="0"/>
                <a:cs typeface="Times New Roman" pitchFamily="18" charset="0"/>
              </a:rPr>
              <a:t> ban </a:t>
            </a:r>
            <a:r>
              <a:rPr lang="en-US" sz="2000" b="1" dirty="0" err="1">
                <a:latin typeface="Times New Roman" pitchFamily="18" charset="0"/>
                <a:cs typeface="Times New Roman" pitchFamily="18" charset="0"/>
              </a:rPr>
              <a: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văn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bản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trả</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lời</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hoặc</a:t>
            </a:r>
            <a:r>
              <a:rPr lang="en-US" sz="2000" b="1" dirty="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định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khiếu</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nại</a:t>
            </a:r>
            <a:r>
              <a:rPr lang="en-US" sz="2000" b="1" dirty="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pPr marL="457200" indent="-457200"/>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a:latin typeface="Times New Roman" pitchFamily="18" charset="0"/>
                <a:cs typeface="Times New Roman" pitchFamily="18" charset="0"/>
              </a:rPr>
              <a:t>luận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cáo</a:t>
            </a:r>
            <a:r>
              <a:rPr lang="en-US" sz="2000" b="1" dirty="0">
                <a:latin typeface="Times New Roman" pitchFamily="18" charset="0"/>
                <a:cs typeface="Times New Roman" pitchFamily="18" charset="0"/>
              </a:rPr>
              <a:t>:</a:t>
            </a:r>
          </a:p>
          <a:p>
            <a:r>
              <a:rPr lang="vi-VN" sz="2000" dirty="0" smtClean="0">
                <a:latin typeface="Times New Roman" pitchFamily="18" charset="0"/>
                <a:cs typeface="Times New Roman" pitchFamily="18" charset="0"/>
              </a:rPr>
              <a:t>Các bước thực hiện:</a:t>
            </a:r>
            <a:br>
              <a:rPr lang="vi-VN" sz="2000" dirty="0" smtClean="0">
                <a:latin typeface="Times New Roman" pitchFamily="18" charset="0"/>
                <a:cs typeface="Times New Roman" pitchFamily="18" charset="0"/>
              </a:rPr>
            </a:br>
            <a:r>
              <a:rPr lang="vi-VN" sz="2000" dirty="0" smtClean="0">
                <a:latin typeface="Times New Roman" pitchFamily="18" charset="0"/>
                <a:cs typeface="Times New Roman" pitchFamily="18" charset="0"/>
              </a:rPr>
              <a:t>- Từ thanh menu bên trái, chọn </a:t>
            </a:r>
            <a:r>
              <a:rPr lang="en-US" sz="2000" b="1" dirty="0" err="1" smtClean="0">
                <a:latin typeface="Times New Roman" pitchFamily="18" charset="0"/>
                <a:cs typeface="Times New Roman" pitchFamily="18" charset="0"/>
              </a:rPr>
              <a:t>Phê</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duyệt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quả</a:t>
            </a:r>
            <a:r>
              <a:rPr lang="vi-VN" sz="2000" b="1" dirty="0" smtClean="0">
                <a:latin typeface="Times New Roman" pitchFamily="18" charset="0"/>
                <a:cs typeface="Times New Roman" pitchFamily="18" charset="0"/>
              </a:rPr>
              <a:t> giải quyết</a:t>
            </a:r>
            <a:r>
              <a:rPr lang="vi-VN" sz="2000" dirty="0" smtClean="0">
                <a:latin typeface="Times New Roman" pitchFamily="18" charset="0"/>
                <a:cs typeface="Times New Roman" pitchFamily="18" charset="0"/>
              </a:rPr>
              <a:t/>
            </a:r>
            <a:br>
              <a:rPr lang="vi-VN"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endParaRPr lang="en-US" sz="2000" dirty="0" smtClean="0">
              <a:latin typeface="Times New Roman" pitchFamily="18" charset="0"/>
              <a:cs typeface="Times New Roman" pitchFamily="18" charset="0"/>
            </a:endParaRPr>
          </a:p>
        </p:txBody>
      </p:sp>
      <p:pic>
        <p:nvPicPr>
          <p:cNvPr id="7" name="Picture 3"/>
          <p:cNvPicPr>
            <a:picLocks noChangeAspect="1" noChangeArrowheads="1"/>
          </p:cNvPicPr>
          <p:nvPr/>
        </p:nvPicPr>
        <p:blipFill>
          <a:blip r:embed="rId2"/>
          <a:srcRect/>
          <a:stretch>
            <a:fillRect/>
          </a:stretch>
        </p:blipFill>
        <p:spPr bwMode="auto">
          <a:xfrm>
            <a:off x="3124202" y="2266951"/>
            <a:ext cx="657225" cy="4953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2133600" y="2876550"/>
            <a:ext cx="4392613" cy="1799509"/>
          </a:xfrm>
          <a:prstGeom prst="rect">
            <a:avLst/>
          </a:prstGeom>
          <a:noFill/>
          <a:ln w="9525">
            <a:noFill/>
            <a:miter lim="800000"/>
            <a:headEnd/>
            <a:tailEnd/>
          </a:ln>
          <a:effectLst/>
        </p:spPr>
      </p:pic>
    </p:spTree>
    <p:extLst>
      <p:ext uri="{BB962C8B-B14F-4D97-AF65-F5344CB8AC3E}">
        <p14:creationId xmlns:p14="http://schemas.microsoft.com/office/powerpoint/2010/main" xmlns="" val="1483847040"/>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493284"/>
            <a:ext cx="7848601" cy="1354217"/>
          </a:xfrm>
          <a:prstGeom prst="rect">
            <a:avLst/>
          </a:prstGeom>
        </p:spPr>
        <p:txBody>
          <a:bodyPr wrap="square">
            <a:spAutoFit/>
          </a:bodyPr>
          <a:lstStyle/>
          <a:p>
            <a:r>
              <a:rPr lang="en-US" sz="2200" b="1" dirty="0" smtClean="0">
                <a:latin typeface="Times New Roman" panose="02020603050405020304" pitchFamily="18" charset="0"/>
                <a:cs typeface="Times New Roman" panose="02020603050405020304" pitchFamily="18" charset="0"/>
              </a:rPr>
              <a:t>1. </a:t>
            </a:r>
            <a:r>
              <a:rPr lang="vi-VN" sz="2200" b="1" dirty="0" smtClean="0">
                <a:latin typeface="Times New Roman" panose="02020603050405020304" pitchFamily="18" charset="0"/>
                <a:cs typeface="Times New Roman" panose="02020603050405020304" pitchFamily="18" charset="0"/>
              </a:rPr>
              <a:t>Cán </a:t>
            </a:r>
            <a:r>
              <a:rPr lang="vi-VN" sz="2200" b="1" dirty="0">
                <a:latin typeface="Times New Roman" panose="02020603050405020304" pitchFamily="18" charset="0"/>
                <a:cs typeface="Times New Roman" panose="02020603050405020304" pitchFamily="18" charset="0"/>
              </a:rPr>
              <a:t>bộ cập nhật thông tin kết quả xác minh </a:t>
            </a:r>
            <a:r>
              <a:rPr lang="vi-VN" sz="2200" b="1" dirty="0" smtClean="0">
                <a:latin typeface="Times New Roman" panose="02020603050405020304" pitchFamily="18" charset="0"/>
                <a:cs typeface="Times New Roman" panose="02020603050405020304" pitchFamily="18" charset="0"/>
              </a:rPr>
              <a:t>đơn </a:t>
            </a:r>
            <a:r>
              <a:rPr lang="vi-VN" sz="2200" b="1" dirty="0">
                <a:latin typeface="Times New Roman" panose="02020603050405020304" pitchFamily="18" charset="0"/>
                <a:cs typeface="Times New Roman" panose="02020603050405020304" pitchFamily="18" charset="0"/>
              </a:rPr>
              <a:t>thư </a:t>
            </a:r>
            <a:endParaRPr lang="en-US" sz="2200" b="1" dirty="0" smtClean="0">
              <a:latin typeface="Times New Roman" panose="02020603050405020304" pitchFamily="18" charset="0"/>
              <a:cs typeface="Times New Roman" panose="02020603050405020304" pitchFamily="18" charset="0"/>
            </a:endParaRPr>
          </a:p>
          <a:p>
            <a:endParaRPr lang="en-US" b="1"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Cán </a:t>
            </a:r>
            <a:r>
              <a:rPr lang="vi-VN" sz="2000" dirty="0">
                <a:latin typeface="Times New Roman" panose="02020603050405020304" pitchFamily="18" charset="0"/>
                <a:cs typeface="Times New Roman" panose="02020603050405020304" pitchFamily="18" charset="0"/>
              </a:rPr>
              <a:t>bộ thực hiện cập nhật thông tin kết quả sau khi </a:t>
            </a:r>
            <a:r>
              <a:rPr lang="en-US" sz="2000" dirty="0" smtClean="0">
                <a:latin typeface="Times New Roman" panose="02020603050405020304" pitchFamily="18" charset="0"/>
                <a:cs typeface="Times New Roman" panose="02020603050405020304" pitchFamily="18" charset="0"/>
              </a:rPr>
              <a:t>C</a:t>
            </a:r>
            <a:r>
              <a:rPr lang="vi-VN" sz="2000" dirty="0" smtClean="0">
                <a:latin typeface="Times New Roman" panose="02020603050405020304" pitchFamily="18" charset="0"/>
                <a:cs typeface="Times New Roman" panose="02020603050405020304" pitchFamily="18" charset="0"/>
              </a:rPr>
              <a:t>hủ </a:t>
            </a:r>
            <a:r>
              <a:rPr lang="vi-VN" sz="2000" dirty="0">
                <a:latin typeface="Times New Roman" panose="02020603050405020304" pitchFamily="18" charset="0"/>
                <a:cs typeface="Times New Roman" panose="02020603050405020304" pitchFamily="18" charset="0"/>
              </a:rPr>
              <a:t>tịch </a:t>
            </a:r>
            <a:r>
              <a:rPr lang="vi-VN" sz="2000" dirty="0" smtClean="0">
                <a:latin typeface="Times New Roman" panose="02020603050405020304" pitchFamily="18" charset="0"/>
                <a:cs typeface="Times New Roman" panose="02020603050405020304" pitchFamily="18" charset="0"/>
              </a:rPr>
              <a:t>UBND</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tỉnh</a:t>
            </a:r>
            <a:endParaRPr lang="en-US" sz="2000" dirty="0" smtClean="0">
              <a:latin typeface="Times New Roman" panose="02020603050405020304" pitchFamily="18" charset="0"/>
              <a:cs typeface="Times New Roman" panose="02020603050405020304" pitchFamily="18" charset="0"/>
            </a:endParaRPr>
          </a:p>
          <a:p>
            <a:r>
              <a:rPr lang="vi-VN" sz="2000" dirty="0" smtClean="0">
                <a:latin typeface="Times New Roman" panose="02020603050405020304" pitchFamily="18" charset="0"/>
                <a:cs typeface="Times New Roman" panose="02020603050405020304" pitchFamily="18" charset="0"/>
              </a:rPr>
              <a:t>quyết </a:t>
            </a:r>
            <a:r>
              <a:rPr lang="vi-VN" sz="2000" dirty="0">
                <a:latin typeface="Times New Roman" panose="02020603050405020304" pitchFamily="18" charset="0"/>
                <a:cs typeface="Times New Roman" panose="02020603050405020304" pitchFamily="18" charset="0"/>
              </a:rPr>
              <a:t>định giải quyết hoặc kết luận tố cáo</a:t>
            </a:r>
            <a:endParaRPr lang="en-US" sz="2000" dirty="0">
              <a:latin typeface="Times New Roman" panose="02020603050405020304" pitchFamily="18" charset="0"/>
              <a:cs typeface="Times New Roman" panose="02020603050405020304" pitchFamily="18" charset="0"/>
            </a:endParaRPr>
          </a:p>
        </p:txBody>
      </p:sp>
      <p:sp>
        <p:nvSpPr>
          <p:cNvPr id="4" name="Text Placeholder 2"/>
          <p:cNvSpPr>
            <a:spLocks noGrp="1"/>
          </p:cNvSpPr>
          <p:nvPr>
            <p:ph type="body" sz="quarter" idx="11"/>
          </p:nvPr>
        </p:nvSpPr>
        <p:spPr>
          <a:xfrm>
            <a:off x="1219200" y="285750"/>
            <a:ext cx="6934201" cy="990600"/>
          </a:xfrm>
        </p:spPr>
        <p:txBody>
          <a:bodyPr/>
          <a:lstStyle/>
          <a:p>
            <a:pPr lvl="0"/>
            <a:r>
              <a:rPr lang="en-US" altLang="ko-KR" sz="2200" dirty="0" err="1" smtClean="0">
                <a:solidFill>
                  <a:schemeClr val="tx1"/>
                </a:solidFill>
                <a:latin typeface="Times New Roman" pitchFamily="18" charset="0"/>
                <a:cs typeface="Times New Roman" pitchFamily="18" charset="0"/>
              </a:rPr>
              <a:t>Tài</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khoản</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đăng</a:t>
            </a:r>
            <a:r>
              <a:rPr lang="en-US" altLang="ko-KR" sz="2200" dirty="0" smtClean="0">
                <a:solidFill>
                  <a:schemeClr val="tx1"/>
                </a:solidFill>
                <a:latin typeface="Times New Roman" pitchFamily="18" charset="0"/>
                <a:cs typeface="Times New Roman" pitchFamily="18" charset="0"/>
              </a:rPr>
              <a:t> </a:t>
            </a:r>
            <a:r>
              <a:rPr lang="en-US" altLang="ko-KR" sz="2200" dirty="0" err="1" smtClean="0">
                <a:solidFill>
                  <a:schemeClr val="tx1"/>
                </a:solidFill>
                <a:latin typeface="Times New Roman" pitchFamily="18" charset="0"/>
                <a:cs typeface="Times New Roman" pitchFamily="18" charset="0"/>
              </a:rPr>
              <a:t>nhập</a:t>
            </a:r>
            <a:endParaRPr lang="en-US" altLang="ko-KR" sz="2200" dirty="0" smtClean="0">
              <a:solidFill>
                <a:schemeClr val="tx1"/>
              </a:solidFill>
              <a:latin typeface="Times New Roman" pitchFamily="18" charset="0"/>
              <a:cs typeface="Times New Roman" pitchFamily="18" charset="0"/>
            </a:endParaRPr>
          </a:p>
          <a:p>
            <a:pPr lvl="0"/>
            <a:r>
              <a:rPr lang="en-US" altLang="ko-KR" sz="2400" b="1" dirty="0" err="1" smtClean="0">
                <a:solidFill>
                  <a:schemeClr val="tx1"/>
                </a:solidFill>
                <a:latin typeface="Times New Roman" pitchFamily="18" charset="0"/>
                <a:cs typeface="Times New Roman" pitchFamily="18" charset="0"/>
              </a:rPr>
              <a:t>Chuyên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viên</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giao</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thẩm</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tra</a:t>
            </a:r>
            <a:r>
              <a:rPr lang="en-US" altLang="ko-KR" sz="2400" b="1" dirty="0" smtClean="0">
                <a:solidFill>
                  <a:schemeClr val="tx1"/>
                </a:solidFill>
                <a:latin typeface="Times New Roman" pitchFamily="18" charset="0"/>
                <a:cs typeface="Times New Roman" pitchFamily="18" charset="0"/>
              </a:rPr>
              <a:t>, </a:t>
            </a:r>
            <a:r>
              <a:rPr lang="en-US" altLang="ko-KR" sz="2400" b="1" dirty="0" err="1" smtClean="0">
                <a:solidFill>
                  <a:schemeClr val="tx1"/>
                </a:solidFill>
                <a:latin typeface="Times New Roman" pitchFamily="18" charset="0"/>
                <a:cs typeface="Times New Roman" pitchFamily="18" charset="0"/>
              </a:rPr>
              <a:t>xác</a:t>
            </a:r>
            <a:r>
              <a:rPr lang="en-US" altLang="ko-KR" sz="2400" b="1" dirty="0" smtClean="0">
                <a:solidFill>
                  <a:schemeClr val="tx1"/>
                </a:solidFill>
                <a:latin typeface="Times New Roman" pitchFamily="18" charset="0"/>
                <a:cs typeface="Times New Roman" pitchFamily="18" charset="0"/>
              </a:rPr>
              <a:t> minh</a:t>
            </a:r>
            <a:endParaRPr lang="en-US" altLang="ko-KR" sz="2800" b="1" dirty="0" smtClean="0">
              <a:solidFill>
                <a:schemeClr val="tx1"/>
              </a:solidFill>
              <a:latin typeface="Times New Roman" pitchFamily="18" charset="0"/>
              <a:cs typeface="Times New Roman" pitchFamily="18" charset="0"/>
            </a:endParaRPr>
          </a:p>
        </p:txBody>
      </p:sp>
      <p:sp>
        <p:nvSpPr>
          <p:cNvPr id="5" name="Rectangle 4"/>
          <p:cNvSpPr/>
          <p:nvPr/>
        </p:nvSpPr>
        <p:spPr>
          <a:xfrm>
            <a:off x="609600" y="3028950"/>
            <a:ext cx="7543801" cy="1015663"/>
          </a:xfrm>
          <a:prstGeom prst="rect">
            <a:avLst/>
          </a:prstGeom>
        </p:spPr>
        <p:txBody>
          <a:bodyPr wrap="square">
            <a:spAutoFit/>
          </a:bodyPr>
          <a:lstStyle/>
          <a:p>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a:t>
            </a:r>
          </a:p>
          <a:p>
            <a:pPr>
              <a:buFontTx/>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Từ thanh menu bên trái, chọn </a:t>
            </a:r>
            <a:r>
              <a:rPr lang="en-US" sz="2000" b="1" dirty="0" err="1" smtClean="0">
                <a:latin typeface="Times New Roman" pitchFamily="18" charset="0"/>
                <a:cs typeface="Times New Roman" pitchFamily="18" charset="0"/>
              </a:rPr>
              <a:t>Kết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luận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giải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quyết</a:t>
            </a:r>
            <a:endParaRPr lang="en-US" sz="2000" b="1" dirty="0" smtClean="0">
              <a:latin typeface="Times New Roman" pitchFamily="18" charset="0"/>
              <a:cs typeface="Times New Roman" pitchFamily="18" charset="0"/>
            </a:endParaRPr>
          </a:p>
          <a:p>
            <a:pPr>
              <a:buFontTx/>
              <a:buChar char="-"/>
            </a:pPr>
            <a:r>
              <a:rPr lang="en-US" sz="2000" b="1"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Chọn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p>
        </p:txBody>
      </p:sp>
      <p:pic>
        <p:nvPicPr>
          <p:cNvPr id="6" name="Picture 3"/>
          <p:cNvPicPr>
            <a:picLocks noChangeAspect="1" noChangeArrowheads="1"/>
          </p:cNvPicPr>
          <p:nvPr/>
        </p:nvPicPr>
        <p:blipFill>
          <a:blip r:embed="rId2"/>
          <a:srcRect/>
          <a:stretch>
            <a:fillRect/>
          </a:stretch>
        </p:blipFill>
        <p:spPr bwMode="auto">
          <a:xfrm>
            <a:off x="2743200" y="3790950"/>
            <a:ext cx="657225" cy="495300"/>
          </a:xfrm>
          <a:prstGeom prst="rect">
            <a:avLst/>
          </a:prstGeom>
          <a:noFill/>
          <a:ln w="9525">
            <a:noFill/>
            <a:miter lim="800000"/>
            <a:headEnd/>
            <a:tailEnd/>
          </a:ln>
          <a:effectLst/>
        </p:spPr>
      </p:pic>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00527" y="2262188"/>
            <a:ext cx="742949" cy="619125"/>
          </a:xfrm>
          <a:prstGeom prst="rect">
            <a:avLst/>
          </a:prstGeom>
        </p:spPr>
      </p:pic>
      <p:sp>
        <p:nvSpPr>
          <p:cNvPr id="3" name="Rectangle 2"/>
          <p:cNvSpPr/>
          <p:nvPr/>
        </p:nvSpPr>
        <p:spPr>
          <a:xfrm>
            <a:off x="1066800" y="1102272"/>
            <a:ext cx="7400924" cy="1569660"/>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2. </a:t>
            </a:r>
            <a:r>
              <a:rPr lang="en-US" sz="2400" b="1" dirty="0" err="1" smtClean="0">
                <a:latin typeface="Times New Roman" panose="02020603050405020304" pitchFamily="18" charset="0"/>
                <a:cs typeface="Times New Roman" panose="02020603050405020304" pitchFamily="18" charset="0"/>
              </a:rPr>
              <a:t>Cập</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nhật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thông</a:t>
            </a:r>
            <a:r>
              <a:rPr lang="en-US" sz="2400" b="1" dirty="0">
                <a:latin typeface="Times New Roman" panose="02020603050405020304" pitchFamily="18" charset="0"/>
                <a:cs typeface="Times New Roman" panose="02020603050405020304" pitchFamily="18" charset="0"/>
              </a:rPr>
              <a:t> tin </a:t>
            </a:r>
            <a:r>
              <a:rPr lang="en-US" sz="2400" b="1" dirty="0" err="1">
                <a:latin typeface="Times New Roman" panose="02020603050405020304" pitchFamily="18" charset="0"/>
                <a:cs typeface="Times New Roman" panose="02020603050405020304" pitchFamily="18" charset="0"/>
              </a:rPr>
              <a:t>theo</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dõi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thi</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hành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quyết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định</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giải</a:t>
            </a:r>
            <a:r>
              <a:rPr lang="en-US" sz="2400" b="1" dirty="0">
                <a:latin typeface="Times New Roman" panose="02020603050405020304" pitchFamily="18" charset="0"/>
                <a:cs typeface="Times New Roman" panose="02020603050405020304" pitchFamily="18" charset="0"/>
              </a:rPr>
              <a:t> </a:t>
            </a:r>
            <a:endParaRPr lang="en-US" sz="2400" b="1" dirty="0" smtClean="0">
              <a:latin typeface="Times New Roman" panose="02020603050405020304" pitchFamily="18" charset="0"/>
              <a:cs typeface="Times New Roman" panose="02020603050405020304" pitchFamily="18" charset="0"/>
            </a:endParaRPr>
          </a:p>
          <a:p>
            <a:r>
              <a:rPr lang="en-US" sz="2400" b="1" dirty="0" err="1" smtClean="0">
                <a:latin typeface="Times New Roman" panose="02020603050405020304" pitchFamily="18" charset="0"/>
                <a:cs typeface="Times New Roman" panose="02020603050405020304" pitchFamily="18" charset="0"/>
              </a:rPr>
              <a:t>quyết</a:t>
            </a:r>
            <a:r>
              <a:rPr lang="en-US" sz="2400" b="1" dirty="0" smtClean="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hoặc</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kết</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luận</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tố</a:t>
            </a:r>
            <a:r>
              <a:rPr lang="en-US" sz="2400" b="1" dirty="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cáo</a:t>
            </a:r>
            <a:endParaRPr lang="en-US" sz="2400" b="1" dirty="0" smtClean="0">
              <a:latin typeface="Times New Roman" panose="02020603050405020304" pitchFamily="18" charset="0"/>
              <a:cs typeface="Times New Roman" panose="02020603050405020304" pitchFamily="18" charset="0"/>
            </a:endParaRPr>
          </a:p>
          <a:p>
            <a:endParaRPr lang="en-US" sz="2400" b="1" dirty="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Chọn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tượng</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239406661"/>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666750"/>
            <a:ext cx="8001001" cy="1692771"/>
          </a:xfrm>
          <a:prstGeom prst="rect">
            <a:avLst/>
          </a:prstGeom>
        </p:spPr>
        <p:txBody>
          <a:bodyPr wrap="square">
            <a:spAutoFit/>
          </a:bodyPr>
          <a:lstStyle/>
          <a:p>
            <a:r>
              <a:rPr lang="en-US" sz="2400" b="1" dirty="0" smtClean="0">
                <a:latin typeface="Times New Roman" panose="02020603050405020304" pitchFamily="18" charset="0"/>
                <a:cs typeface="Times New Roman" panose="02020603050405020304" pitchFamily="18" charset="0"/>
              </a:rPr>
              <a:t>3. </a:t>
            </a:r>
            <a:r>
              <a:rPr lang="vi-VN" sz="2400" b="1" dirty="0" smtClean="0">
                <a:latin typeface="Times New Roman" panose="02020603050405020304" pitchFamily="18" charset="0"/>
                <a:cs typeface="Times New Roman" panose="02020603050405020304" pitchFamily="18" charset="0"/>
              </a:rPr>
              <a:t>Thực </a:t>
            </a:r>
            <a:r>
              <a:rPr lang="vi-VN" sz="2400" b="1" dirty="0">
                <a:latin typeface="Times New Roman" panose="02020603050405020304" pitchFamily="18" charset="0"/>
                <a:cs typeface="Times New Roman" panose="02020603050405020304" pitchFamily="18" charset="0"/>
              </a:rPr>
              <a:t>hiện trả kết quả giải quyết cho công dân </a:t>
            </a:r>
            <a:endParaRPr lang="en-US" sz="2400" b="1" dirty="0" smtClean="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trên </a:t>
            </a:r>
            <a:r>
              <a:rPr lang="vi-VN" sz="2400" b="1" dirty="0">
                <a:latin typeface="Times New Roman" panose="02020603050405020304" pitchFamily="18" charset="0"/>
                <a:cs typeface="Times New Roman" panose="02020603050405020304" pitchFamily="18" charset="0"/>
              </a:rPr>
              <a:t>phần mềm </a:t>
            </a:r>
            <a:endParaRPr lang="en-US" sz="2400" b="1" dirty="0" smtClean="0">
              <a:latin typeface="Times New Roman" panose="02020603050405020304" pitchFamily="18" charset="0"/>
              <a:cs typeface="Times New Roman" panose="02020603050405020304" pitchFamily="18" charset="0"/>
            </a:endParaRPr>
          </a:p>
          <a:p>
            <a:endParaRPr lang="en-US" sz="1600" b="1"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1: Từ thanh menu bên trái, chọn </a:t>
            </a:r>
            <a:r>
              <a:rPr lang="vi-VN" sz="2000" b="1" dirty="0">
                <a:latin typeface="Times New Roman" panose="02020603050405020304" pitchFamily="18" charset="0"/>
                <a:cs typeface="Times New Roman" panose="02020603050405020304" pitchFamily="18" charset="0"/>
              </a:rPr>
              <a:t>Tiếp nhận đơn thư</a:t>
            </a:r>
            <a:r>
              <a:rPr lang="vi-VN"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342900" indent="-342900">
              <a:buFontTx/>
              <a:buChar char="-"/>
            </a:pPr>
            <a:r>
              <a:rPr lang="vi-VN" sz="2000" dirty="0" smtClean="0">
                <a:latin typeface="Times New Roman" panose="02020603050405020304" pitchFamily="18" charset="0"/>
                <a:cs typeface="Times New Roman" panose="02020603050405020304" pitchFamily="18" charset="0"/>
              </a:rPr>
              <a:t>Bước </a:t>
            </a:r>
            <a:r>
              <a:rPr lang="vi-VN" sz="2000" dirty="0">
                <a:latin typeface="Times New Roman" panose="02020603050405020304" pitchFamily="18" charset="0"/>
                <a:cs typeface="Times New Roman" panose="02020603050405020304" pitchFamily="18" charset="0"/>
              </a:rPr>
              <a:t>2: Chọn </a:t>
            </a:r>
            <a:r>
              <a:rPr lang="vi-VN" sz="2000" b="1" dirty="0">
                <a:latin typeface="Times New Roman" panose="02020603050405020304" pitchFamily="18" charset="0"/>
                <a:cs typeface="Times New Roman" panose="02020603050405020304" pitchFamily="18" charset="0"/>
              </a:rPr>
              <a:t>Trả kết quả giải quyết</a:t>
            </a:r>
            <a:r>
              <a:rPr lang="vi-VN" sz="2000" dirty="0" smtClean="0">
                <a:latin typeface="Times New Roman" panose="02020603050405020304" pitchFamily="18" charset="0"/>
                <a:cs typeface="Times New Roman" panose="02020603050405020304" pitchFamily="18" charset="0"/>
              </a:rPr>
              <a:t>.</a:t>
            </a:r>
            <a:endParaRPr lang="en-US" sz="2000" dirty="0" smtClean="0">
              <a:latin typeface="Times New Roman" panose="02020603050405020304" pitchFamily="18" charset="0"/>
              <a:cs typeface="Times New Roman" panose="02020603050405020304" pitchFamily="18" charset="0"/>
            </a:endParaRPr>
          </a:p>
        </p:txBody>
      </p:sp>
      <p:sp>
        <p:nvSpPr>
          <p:cNvPr id="4" name="Rectangle 3"/>
          <p:cNvSpPr/>
          <p:nvPr/>
        </p:nvSpPr>
        <p:spPr>
          <a:xfrm>
            <a:off x="685800" y="2647950"/>
            <a:ext cx="7391400" cy="1446550"/>
          </a:xfrm>
          <a:prstGeom prst="rect">
            <a:avLst/>
          </a:prstGeom>
        </p:spPr>
        <p:txBody>
          <a:bodyPr wrap="square">
            <a:spAutoFit/>
          </a:bodyPr>
          <a:lstStyle/>
          <a:p>
            <a:r>
              <a:rPr lang="en-US" sz="2200" dirty="0">
                <a:latin typeface="Times New Roman" panose="02020603050405020304" pitchFamily="18" charset="0"/>
                <a:cs typeface="Times New Roman" panose="02020603050405020304" pitchFamily="18" charset="0"/>
              </a:rPr>
              <a:t>N</a:t>
            </a:r>
            <a:r>
              <a:rPr lang="vi-VN" sz="2200" dirty="0">
                <a:latin typeface="Times New Roman" panose="02020603050405020304" pitchFamily="18" charset="0"/>
                <a:cs typeface="Times New Roman" panose="02020603050405020304" pitchFamily="18" charset="0"/>
              </a:rPr>
              <a:t>gười dùng ấn nút để cập nhật đơn thư đã được trả kết quả giải quyết cho </a:t>
            </a:r>
            <a:r>
              <a:rPr lang="vi-VN" sz="2200" dirty="0" smtClean="0">
                <a:latin typeface="Times New Roman" panose="02020603050405020304" pitchFamily="18" charset="0"/>
                <a:cs typeface="Times New Roman" panose="02020603050405020304" pitchFamily="18" charset="0"/>
              </a:rPr>
              <a:t>công </a:t>
            </a:r>
            <a:r>
              <a:rPr lang="vi-VN" sz="2200" dirty="0">
                <a:latin typeface="Times New Roman" panose="02020603050405020304" pitchFamily="18" charset="0"/>
                <a:cs typeface="Times New Roman" panose="02020603050405020304" pitchFamily="18" charset="0"/>
              </a:rPr>
              <a:t>dân</a:t>
            </a:r>
            <a:r>
              <a:rPr lang="en-US" sz="2200" dirty="0">
                <a:latin typeface="Times New Roman" panose="02020603050405020304" pitchFamily="18" charset="0"/>
                <a:cs typeface="Times New Roman" panose="02020603050405020304" pitchFamily="18" charset="0"/>
              </a:rPr>
              <a:t>.</a:t>
            </a:r>
          </a:p>
          <a:p>
            <a:endParaRPr lang="en-US" sz="2200" dirty="0" smtClean="0">
              <a:latin typeface="Times New Roman" panose="02020603050405020304" pitchFamily="18" charset="0"/>
              <a:cs typeface="Times New Roman" panose="02020603050405020304" pitchFamily="18" charset="0"/>
            </a:endParaRPr>
          </a:p>
          <a:p>
            <a:r>
              <a:rPr lang="en-US" sz="2200" dirty="0" err="1" smtClean="0">
                <a:latin typeface="Times New Roman" panose="02020603050405020304" pitchFamily="18" charset="0"/>
                <a:cs typeface="Times New Roman" panose="02020603050405020304" pitchFamily="18" charset="0"/>
              </a:rPr>
              <a:t>Chọn</a:t>
            </a:r>
            <a:r>
              <a:rPr lang="en-US" sz="2200" dirty="0" smtClean="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biểu</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tượng</a:t>
            </a:r>
            <a:endParaRPr lang="en-US" sz="22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2"/>
          <a:stretch>
            <a:fillRect/>
          </a:stretch>
        </p:blipFill>
        <p:spPr>
          <a:xfrm>
            <a:off x="2895600" y="3638550"/>
            <a:ext cx="495300" cy="381000"/>
          </a:xfrm>
          <a:prstGeom prst="rect">
            <a:avLst/>
          </a:prstGeom>
        </p:spPr>
      </p:pic>
    </p:spTree>
    <p:extLst>
      <p:ext uri="{BB962C8B-B14F-4D97-AF65-F5344CB8AC3E}">
        <p14:creationId xmlns:p14="http://schemas.microsoft.com/office/powerpoint/2010/main" xmlns="" val="3063679940"/>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742950"/>
            <a:ext cx="7543801" cy="2400657"/>
          </a:xfrm>
          <a:prstGeom prst="rect">
            <a:avLst/>
          </a:prstGeom>
        </p:spPr>
        <p:txBody>
          <a:bodyPr wrap="square">
            <a:spAutoFit/>
          </a:bodyPr>
          <a:lstStyle/>
          <a:p>
            <a:r>
              <a:rPr lang="vi-VN" sz="2400" b="1" dirty="0">
                <a:latin typeface="Times New Roman" panose="02020603050405020304" pitchFamily="18" charset="0"/>
                <a:cs typeface="Times New Roman" panose="02020603050405020304" pitchFamily="18" charset="0"/>
              </a:rPr>
              <a:t>Xem quyết định giải quyết</a:t>
            </a:r>
            <a:r>
              <a:rPr lang="vi-VN"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Để </a:t>
            </a:r>
            <a:r>
              <a:rPr lang="vi-VN" dirty="0">
                <a:latin typeface="Times New Roman" panose="02020603050405020304" pitchFamily="18" charset="0"/>
                <a:cs typeface="Times New Roman" panose="02020603050405020304" pitchFamily="18" charset="0"/>
              </a:rPr>
              <a:t>xem thông tin về quyết định được ban </a:t>
            </a:r>
            <a:r>
              <a:rPr lang="vi-VN" dirty="0" smtClean="0">
                <a:latin typeface="Times New Roman" panose="02020603050405020304" pitchFamily="18" charset="0"/>
                <a:cs typeface="Times New Roman" panose="02020603050405020304" pitchFamily="18" charset="0"/>
              </a:rPr>
              <a:t>hành </a:t>
            </a:r>
            <a:r>
              <a:rPr lang="vi-VN" dirty="0">
                <a:latin typeface="Times New Roman" panose="02020603050405020304" pitchFamily="18" charset="0"/>
                <a:cs typeface="Times New Roman" panose="02020603050405020304" pitchFamily="18" charset="0"/>
              </a:rPr>
              <a:t>kèm theo văn bản đã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giải </a:t>
            </a:r>
            <a:r>
              <a:rPr lang="vi-VN" dirty="0">
                <a:latin typeface="Times New Roman" panose="02020603050405020304" pitchFamily="18" charset="0"/>
                <a:cs typeface="Times New Roman" panose="02020603050405020304" pitchFamily="18" charset="0"/>
              </a:rPr>
              <a:t>quyết. Người dùng chọn chức </a:t>
            </a:r>
            <a:r>
              <a:rPr lang="vi-VN" dirty="0" smtClean="0">
                <a:latin typeface="Times New Roman" panose="02020603050405020304" pitchFamily="18" charset="0"/>
                <a:cs typeface="Times New Roman" panose="02020603050405020304" pitchFamily="18" charset="0"/>
              </a:rPr>
              <a:t>năng</a:t>
            </a:r>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File </a:t>
            </a:r>
            <a:r>
              <a:rPr lang="vi-VN" dirty="0">
                <a:latin typeface="Times New Roman" panose="02020603050405020304" pitchFamily="18" charset="0"/>
                <a:cs typeface="Times New Roman" panose="02020603050405020304" pitchFamily="18" charset="0"/>
              </a:rPr>
              <a:t>quyết định được hệ thống tự động tải xuống máy tính của người </a:t>
            </a:r>
            <a:endParaRPr lang="en-US" dirty="0" smtClean="0">
              <a:latin typeface="Times New Roman" panose="02020603050405020304" pitchFamily="18" charset="0"/>
              <a:cs typeface="Times New Roman" panose="02020603050405020304" pitchFamily="18" charset="0"/>
            </a:endParaRPr>
          </a:p>
          <a:p>
            <a:r>
              <a:rPr lang="vi-VN" dirty="0" smtClean="0">
                <a:latin typeface="Times New Roman" panose="02020603050405020304" pitchFamily="18" charset="0"/>
                <a:cs typeface="Times New Roman" panose="02020603050405020304" pitchFamily="18" charset="0"/>
              </a:rPr>
              <a:t>dùng</a:t>
            </a:r>
            <a:r>
              <a:rPr lang="vi-VN" dirty="0">
                <a:latin typeface="Times New Roman" panose="02020603050405020304" pitchFamily="18" charset="0"/>
                <a:cs typeface="Times New Roman" panose="02020603050405020304" pitchFamily="18" charset="0"/>
              </a:rPr>
              <a:t>. Sau đó người dùng sẽ thực hiện mở file như bình thường.</a:t>
            </a:r>
            <a:endParaRPr lang="en-US"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4724400" y="1733550"/>
            <a:ext cx="831639" cy="647719"/>
          </a:xfrm>
          <a:prstGeom prst="rect">
            <a:avLst/>
          </a:prstGeom>
        </p:spPr>
      </p:pic>
    </p:spTree>
    <p:extLst>
      <p:ext uri="{BB962C8B-B14F-4D97-AF65-F5344CB8AC3E}">
        <p14:creationId xmlns:p14="http://schemas.microsoft.com/office/powerpoint/2010/main" xmlns="" val="3374858394"/>
      </p:ext>
    </p:extLst>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19201" y="438150"/>
            <a:ext cx="6248400" cy="576064"/>
          </a:xfrm>
        </p:spPr>
        <p:txBody>
          <a:bodyPr/>
          <a:lstStyle/>
          <a:p>
            <a:r>
              <a:rPr lang="en-US" altLang="ko-KR" sz="2400" b="1" dirty="0" smtClean="0">
                <a:solidFill>
                  <a:srgbClr val="FF0000"/>
                </a:solidFill>
                <a:latin typeface="Times New Roman" pitchFamily="18" charset="0"/>
                <a:cs typeface="Times New Roman" pitchFamily="18" charset="0"/>
              </a:rPr>
              <a:t>CHỨC NĂNG TIỆN ÍCH</a:t>
            </a:r>
            <a:endParaRPr lang="ko-KR" altLang="en-US" sz="2400" b="1" dirty="0">
              <a:solidFill>
                <a:srgbClr val="FF0000"/>
              </a:solidFill>
              <a:latin typeface="Times New Roman" pitchFamily="18" charset="0"/>
              <a:cs typeface="Times New Roman" pitchFamily="18" charset="0"/>
            </a:endParaRPr>
          </a:p>
        </p:txBody>
      </p:sp>
      <p:grpSp>
        <p:nvGrpSpPr>
          <p:cNvPr id="19" name="Group 18"/>
          <p:cNvGrpSpPr/>
          <p:nvPr/>
        </p:nvGrpSpPr>
        <p:grpSpPr>
          <a:xfrm>
            <a:off x="1204391" y="1521472"/>
            <a:ext cx="6273436" cy="2880298"/>
            <a:chOff x="1204391" y="1521472"/>
            <a:chExt cx="6273437" cy="2880298"/>
          </a:xfrm>
        </p:grpSpPr>
        <p:grpSp>
          <p:nvGrpSpPr>
            <p:cNvPr id="6" name="Group 5"/>
            <p:cNvGrpSpPr/>
            <p:nvPr/>
          </p:nvGrpSpPr>
          <p:grpSpPr>
            <a:xfrm>
              <a:off x="1204391" y="1521505"/>
              <a:ext cx="922249" cy="1188088"/>
              <a:chOff x="2391994" y="1635646"/>
              <a:chExt cx="805454" cy="1584088"/>
            </a:xfrm>
          </p:grpSpPr>
          <p:sp>
            <p:nvSpPr>
              <p:cNvPr id="4" name="Rectangle 3"/>
              <p:cNvSpPr/>
              <p:nvPr/>
            </p:nvSpPr>
            <p:spPr>
              <a:xfrm>
                <a:off x="2391994" y="1635646"/>
                <a:ext cx="805454" cy="79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Isosceles Triangle 4"/>
              <p:cNvSpPr/>
              <p:nvPr/>
            </p:nvSpPr>
            <p:spPr>
              <a:xfrm rot="10800000">
                <a:off x="2391994" y="2427734"/>
                <a:ext cx="805454" cy="79200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11" name="TextBox 10"/>
            <p:cNvSpPr txBox="1"/>
            <p:nvPr/>
          </p:nvSpPr>
          <p:spPr>
            <a:xfrm>
              <a:off x="1295401" y="158115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01</a:t>
              </a:r>
              <a:endParaRPr lang="ko-KR" altLang="en-US" sz="3600" b="1" dirty="0">
                <a:solidFill>
                  <a:schemeClr val="bg1"/>
                </a:solidFill>
                <a:cs typeface="Arial" pitchFamily="34" charset="0"/>
              </a:endParaRPr>
            </a:p>
          </p:txBody>
        </p:sp>
        <p:grpSp>
          <p:nvGrpSpPr>
            <p:cNvPr id="8" name="Group 11"/>
            <p:cNvGrpSpPr/>
            <p:nvPr/>
          </p:nvGrpSpPr>
          <p:grpSpPr>
            <a:xfrm>
              <a:off x="4868950" y="1521472"/>
              <a:ext cx="922249" cy="1188088"/>
              <a:chOff x="2391994" y="1635646"/>
              <a:chExt cx="805454" cy="1584088"/>
            </a:xfrm>
            <a:solidFill>
              <a:srgbClr val="98DFBB"/>
            </a:solidFill>
          </p:grpSpPr>
          <p:sp>
            <p:nvSpPr>
              <p:cNvPr id="13" name="Rectangle 12"/>
              <p:cNvSpPr/>
              <p:nvPr/>
            </p:nvSpPr>
            <p:spPr>
              <a:xfrm>
                <a:off x="2391994" y="1635646"/>
                <a:ext cx="805454" cy="7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Isosceles Triangle 13"/>
              <p:cNvSpPr/>
              <p:nvPr/>
            </p:nvSpPr>
            <p:spPr>
              <a:xfrm rot="10800000">
                <a:off x="2391994" y="2427734"/>
                <a:ext cx="805454" cy="792000"/>
              </a:xfrm>
              <a:prstGeom prst="triangle">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18" name="TextBox 17"/>
            <p:cNvSpPr txBox="1"/>
            <p:nvPr/>
          </p:nvSpPr>
          <p:spPr>
            <a:xfrm>
              <a:off x="4946439" y="156422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02</a:t>
              </a:r>
              <a:endParaRPr lang="ko-KR" altLang="en-US" sz="3600" b="1" dirty="0">
                <a:solidFill>
                  <a:schemeClr val="bg1"/>
                </a:solidFill>
                <a:cs typeface="Arial" pitchFamily="34" charset="0"/>
              </a:endParaRPr>
            </a:p>
          </p:txBody>
        </p:sp>
        <p:grpSp>
          <p:nvGrpSpPr>
            <p:cNvPr id="15" name="Group 18"/>
            <p:cNvGrpSpPr/>
            <p:nvPr/>
          </p:nvGrpSpPr>
          <p:grpSpPr>
            <a:xfrm>
              <a:off x="2724199" y="3213682"/>
              <a:ext cx="922249" cy="1188088"/>
              <a:chOff x="2391994" y="1635646"/>
              <a:chExt cx="805454" cy="1584088"/>
            </a:xfrm>
            <a:solidFill>
              <a:srgbClr val="F8B2A3"/>
            </a:solidFill>
          </p:grpSpPr>
          <p:sp>
            <p:nvSpPr>
              <p:cNvPr id="20" name="Rectangle 19"/>
              <p:cNvSpPr/>
              <p:nvPr/>
            </p:nvSpPr>
            <p:spPr>
              <a:xfrm>
                <a:off x="2391994" y="1635646"/>
                <a:ext cx="805454" cy="7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1" name="Isosceles Triangle 20"/>
              <p:cNvSpPr/>
              <p:nvPr/>
            </p:nvSpPr>
            <p:spPr>
              <a:xfrm rot="10800000">
                <a:off x="2391994" y="2427734"/>
                <a:ext cx="805454" cy="792000"/>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sp>
          <p:nvSpPr>
            <p:cNvPr id="25" name="TextBox 24"/>
            <p:cNvSpPr txBox="1"/>
            <p:nvPr/>
          </p:nvSpPr>
          <p:spPr>
            <a:xfrm>
              <a:off x="2801687" y="3256430"/>
              <a:ext cx="756845" cy="646331"/>
            </a:xfrm>
            <a:prstGeom prst="rect">
              <a:avLst/>
            </a:prstGeom>
            <a:noFill/>
          </p:spPr>
          <p:txBody>
            <a:bodyPr wrap="square" rtlCol="0">
              <a:spAutoFit/>
            </a:bodyPr>
            <a:lstStyle/>
            <a:p>
              <a:pPr algn="ctr"/>
              <a:r>
                <a:rPr lang="en-US" altLang="ko-KR" sz="3600" b="1" dirty="0">
                  <a:solidFill>
                    <a:schemeClr val="bg1"/>
                  </a:solidFill>
                  <a:cs typeface="Arial" pitchFamily="34" charset="0"/>
                </a:rPr>
                <a:t>03</a:t>
              </a:r>
              <a:endParaRPr lang="ko-KR" altLang="en-US" sz="3600" b="1" dirty="0">
                <a:solidFill>
                  <a:schemeClr val="bg1"/>
                </a:solidFill>
                <a:cs typeface="Arial" pitchFamily="34" charset="0"/>
              </a:endParaRPr>
            </a:p>
          </p:txBody>
        </p:sp>
        <p:sp>
          <p:nvSpPr>
            <p:cNvPr id="34" name="Rectangle 33"/>
            <p:cNvSpPr/>
            <p:nvPr/>
          </p:nvSpPr>
          <p:spPr>
            <a:xfrm>
              <a:off x="2362199" y="1657350"/>
              <a:ext cx="1301252" cy="769441"/>
            </a:xfrm>
            <a:prstGeom prst="rect">
              <a:avLst/>
            </a:prstGeom>
          </p:spPr>
          <p:txBody>
            <a:bodyPr wrap="square">
              <a:spAutoFit/>
            </a:bodyPr>
            <a:lstStyle/>
            <a:p>
              <a:r>
                <a:rPr lang="vi-VN" sz="2200" b="1" dirty="0" smtClean="0">
                  <a:latin typeface="Times New Roman" pitchFamily="18" charset="0"/>
                  <a:cs typeface="Times New Roman" pitchFamily="18" charset="0"/>
                </a:rPr>
                <a:t>Tra cứu đơn thư</a:t>
              </a:r>
              <a:endParaRPr lang="vi-VN" sz="2200" b="1" dirty="0">
                <a:latin typeface="Times New Roman" pitchFamily="18" charset="0"/>
                <a:cs typeface="Times New Roman" pitchFamily="18" charset="0"/>
              </a:endParaRPr>
            </a:p>
          </p:txBody>
        </p:sp>
        <p:sp>
          <p:nvSpPr>
            <p:cNvPr id="35" name="Rectangle 34"/>
            <p:cNvSpPr/>
            <p:nvPr/>
          </p:nvSpPr>
          <p:spPr>
            <a:xfrm>
              <a:off x="6019799" y="1773019"/>
              <a:ext cx="1458029" cy="646331"/>
            </a:xfrm>
            <a:prstGeom prst="rect">
              <a:avLst/>
            </a:prstGeom>
          </p:spPr>
          <p:txBody>
            <a:bodyPr wrap="square">
              <a:spAutoFit/>
            </a:bodyPr>
            <a:lstStyle/>
            <a:p>
              <a:r>
                <a:rPr lang="vi-VN" b="1" dirty="0" smtClean="0">
                  <a:latin typeface="Times New Roman" pitchFamily="18" charset="0"/>
                  <a:cs typeface="Times New Roman" pitchFamily="18" charset="0"/>
                </a:rPr>
                <a:t>Thông báo </a:t>
              </a:r>
              <a:endParaRPr lang="en-US" b="1"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nhắc việc</a:t>
              </a:r>
              <a:r>
                <a:rPr lang="en-US" b="1" dirty="0" smtClean="0">
                  <a:latin typeface="Times New Roman" pitchFamily="18" charset="0"/>
                  <a:cs typeface="Times New Roman" pitchFamily="18" charset="0"/>
                </a:rPr>
                <a:t> </a:t>
              </a:r>
            </a:p>
          </p:txBody>
        </p:sp>
        <p:sp>
          <p:nvSpPr>
            <p:cNvPr id="36" name="Rectangle 35"/>
            <p:cNvSpPr/>
            <p:nvPr/>
          </p:nvSpPr>
          <p:spPr>
            <a:xfrm>
              <a:off x="3886200" y="3409950"/>
              <a:ext cx="2277190" cy="646331"/>
            </a:xfrm>
            <a:prstGeom prst="rect">
              <a:avLst/>
            </a:prstGeom>
          </p:spPr>
          <p:txBody>
            <a:bodyPr wrap="square">
              <a:spAutoFit/>
            </a:bodyPr>
            <a:lstStyle/>
            <a:p>
              <a:r>
                <a:rPr lang="vi-VN" b="1" dirty="0" smtClean="0">
                  <a:latin typeface="Times New Roman" pitchFamily="18" charset="0"/>
                  <a:cs typeface="Times New Roman" pitchFamily="18" charset="0"/>
                </a:rPr>
                <a:t>Lãnh đạo thực hiện </a:t>
              </a:r>
              <a:endParaRPr lang="en-US" b="1" dirty="0" smtClean="0">
                <a:latin typeface="Times New Roman" pitchFamily="18" charset="0"/>
                <a:cs typeface="Times New Roman" pitchFamily="18" charset="0"/>
              </a:endParaRPr>
            </a:p>
            <a:p>
              <a:r>
                <a:rPr lang="vi-VN" b="1" dirty="0" smtClean="0">
                  <a:latin typeface="Times New Roman" pitchFamily="18" charset="0"/>
                  <a:cs typeface="Times New Roman" pitchFamily="18" charset="0"/>
                </a:rPr>
                <a:t>ủy quyền</a:t>
              </a:r>
              <a:endParaRPr lang="en-US" b="1" dirty="0" smtClean="0">
                <a:latin typeface="Times New Roman" pitchFamily="18" charset="0"/>
                <a:cs typeface="Times New Roman" pitchFamily="18" charset="0"/>
              </a:endParaRPr>
            </a:p>
          </p:txBody>
        </p:sp>
      </p:grpSp>
    </p:spTree>
    <p:extLst>
      <p:ext uri="{BB962C8B-B14F-4D97-AF65-F5344CB8AC3E}">
        <p14:creationId xmlns:p14="http://schemas.microsoft.com/office/powerpoint/2010/main" xmlns="" val="3239406661"/>
      </p:ext>
    </p:extLst>
  </p:cSld>
  <p:clrMapOvr>
    <a:masterClrMapping/>
  </p:clrMapOvr>
  <p:transition>
    <p:fade/>
  </p:transition>
</p:sld>
</file>

<file path=ppt/theme/theme1.xml><?xml version="1.0" encoding="utf-8"?>
<a:theme xmlns:a="http://schemas.openxmlformats.org/drawingml/2006/main" name="Cover and End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Mod val="20000"/>
            <a:lumOff val="80000"/>
          </a:schemeClr>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23">
      <a:dk1>
        <a:sysClr val="windowText" lastClr="000000"/>
      </a:dk1>
      <a:lt1>
        <a:sysClr val="window" lastClr="FFFFFF"/>
      </a:lt1>
      <a:dk2>
        <a:srgbClr val="1F497D"/>
      </a:dk2>
      <a:lt2>
        <a:srgbClr val="EEECE1"/>
      </a:lt2>
      <a:accent1>
        <a:srgbClr val="F8B2A3"/>
      </a:accent1>
      <a:accent2>
        <a:srgbClr val="A4B4EA"/>
      </a:accent2>
      <a:accent3>
        <a:srgbClr val="9AD3E9"/>
      </a:accent3>
      <a:accent4>
        <a:srgbClr val="98DFBB"/>
      </a:accent4>
      <a:accent5>
        <a:srgbClr val="CBCBCB"/>
      </a:accent5>
      <a:accent6>
        <a:srgbClr val="576868"/>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3175</TotalTime>
  <Words>3723</Words>
  <Application>Microsoft Office PowerPoint</Application>
  <PresentationFormat>On-screen Show (16:9)</PresentationFormat>
  <Paragraphs>746</Paragraphs>
  <Slides>114</Slides>
  <Notes>1</Notes>
  <HiddenSlides>0</HiddenSlides>
  <MMClips>0</MMClips>
  <ScaleCrop>false</ScaleCrop>
  <HeadingPairs>
    <vt:vector size="4" baseType="variant">
      <vt:variant>
        <vt:lpstr>Theme</vt:lpstr>
      </vt:variant>
      <vt:variant>
        <vt:i4>3</vt:i4>
      </vt:variant>
      <vt:variant>
        <vt:lpstr>Slide Titles</vt:lpstr>
      </vt:variant>
      <vt:variant>
        <vt:i4>114</vt:i4>
      </vt:variant>
    </vt:vector>
  </HeadingPairs>
  <TitlesOfParts>
    <vt:vector size="117" baseType="lpstr">
      <vt:lpstr>Cover and End Slide Master</vt:lpstr>
      <vt:lpstr>Contents Slide Master</vt:lpstr>
      <vt:lpstr>Section Break Slide Master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GoogleSlidesPPT.com;Allppt.com</dc:creator>
  <cp:lastModifiedBy>FPT</cp:lastModifiedBy>
  <cp:revision>231</cp:revision>
  <dcterms:created xsi:type="dcterms:W3CDTF">2016-12-05T23:26:54Z</dcterms:created>
  <dcterms:modified xsi:type="dcterms:W3CDTF">2018-08-23T16:36:10Z</dcterms:modified>
</cp:coreProperties>
</file>