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 id="271" r:id="rId17"/>
    <p:sldId id="272" r:id="rId18"/>
    <p:sldId id="273" r:id="rId19"/>
    <p:sldId id="274" r:id="rId20"/>
    <p:sldId id="275" r:id="rId21"/>
    <p:sldId id="276" r:id="rId22"/>
    <p:sldId id="278" r:id="rId23"/>
    <p:sldId id="279" r:id="rId24"/>
    <p:sldId id="280" r:id="rId25"/>
    <p:sldId id="281" r:id="rId26"/>
    <p:sldId id="282" r:id="rId27"/>
    <p:sldId id="277" r:id="rId28"/>
    <p:sldId id="284" r:id="rId29"/>
    <p:sldId id="283" r:id="rId30"/>
    <p:sldId id="285" r:id="rId31"/>
    <p:sldId id="286" r:id="rId32"/>
    <p:sldId id="287" r:id="rId33"/>
    <p:sldId id="288" r:id="rId34"/>
    <p:sldId id="291" r:id="rId35"/>
    <p:sldId id="289" r:id="rId36"/>
    <p:sldId id="290" r:id="rId37"/>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2E3B9329-8952-4548-A6D3-0BF232317B3C}"/>
              </a:ext>
            </a:extLst>
          </p:cNvPr>
          <p:cNvSpPr>
            <a:spLocks noGrp="1"/>
          </p:cNvSpPr>
          <p:nvPr>
            <p:ph type="ctrTitle"/>
          </p:nvPr>
        </p:nvSpPr>
        <p:spPr>
          <a:xfrm>
            <a:off x="1524000" y="1122363"/>
            <a:ext cx="9144000" cy="2387600"/>
          </a:xfrm>
        </p:spPr>
        <p:txBody>
          <a:bodyPr anchor="b"/>
          <a:lstStyle>
            <a:lvl1pPr algn="ctr">
              <a:defRPr sz="6000"/>
            </a:lvl1pPr>
          </a:lstStyle>
          <a:p>
            <a:r>
              <a:rPr lang="vi-VN"/>
              <a:t>Bấm để sửa kiểu tiêu đề Bản cái</a:t>
            </a:r>
          </a:p>
        </p:txBody>
      </p:sp>
      <p:sp>
        <p:nvSpPr>
          <p:cNvPr id="3" name="Tiêu đề phụ 2">
            <a:extLst>
              <a:ext uri="{FF2B5EF4-FFF2-40B4-BE49-F238E27FC236}">
                <a16:creationId xmlns:a16="http://schemas.microsoft.com/office/drawing/2014/main" id="{6451CAEF-98AA-8441-AF91-7FCCC20CF64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Bấm để chỉnh sửa kiểu tiêu đề phụ của Bản cái</a:t>
            </a:r>
          </a:p>
        </p:txBody>
      </p:sp>
      <p:sp>
        <p:nvSpPr>
          <p:cNvPr id="4" name="Chỗ dành sẵn cho Ngày tháng 3">
            <a:extLst>
              <a:ext uri="{FF2B5EF4-FFF2-40B4-BE49-F238E27FC236}">
                <a16:creationId xmlns:a16="http://schemas.microsoft.com/office/drawing/2014/main" id="{2D970F1E-1C02-4547-BBEE-BC2E735B6347}"/>
              </a:ext>
            </a:extLst>
          </p:cNvPr>
          <p:cNvSpPr>
            <a:spLocks noGrp="1"/>
          </p:cNvSpPr>
          <p:nvPr>
            <p:ph type="dt" sz="half" idx="10"/>
          </p:nvPr>
        </p:nvSpPr>
        <p:spPr/>
        <p:txBody>
          <a:bodyPr/>
          <a:lstStyle/>
          <a:p>
            <a:fld id="{4D5A4AAA-E611-C14F-B1A9-CEB7C49253E7}" type="datetimeFigureOut">
              <a:rPr lang="vi-VN" smtClean="0"/>
              <a:t>05/01/2022</a:t>
            </a:fld>
            <a:endParaRPr lang="vi-VN"/>
          </a:p>
        </p:txBody>
      </p:sp>
      <p:sp>
        <p:nvSpPr>
          <p:cNvPr id="5" name="Chỗ dành sẵn cho Chân trang 4">
            <a:extLst>
              <a:ext uri="{FF2B5EF4-FFF2-40B4-BE49-F238E27FC236}">
                <a16:creationId xmlns:a16="http://schemas.microsoft.com/office/drawing/2014/main" id="{4E12D040-14CC-1040-AD3A-CF5D89C1513B}"/>
              </a:ext>
            </a:extLst>
          </p:cNvPr>
          <p:cNvSpPr>
            <a:spLocks noGrp="1"/>
          </p:cNvSpPr>
          <p:nvPr>
            <p:ph type="ftr" sz="quarter" idx="11"/>
          </p:nvPr>
        </p:nvSpPr>
        <p:spPr/>
        <p:txBody>
          <a:bodyPr/>
          <a:lstStyle/>
          <a:p>
            <a:endParaRPr lang="vi-VN"/>
          </a:p>
        </p:txBody>
      </p:sp>
      <p:sp>
        <p:nvSpPr>
          <p:cNvPr id="6" name="Chỗ dành sẵn cho Số hiệu Bản chiếu 5">
            <a:extLst>
              <a:ext uri="{FF2B5EF4-FFF2-40B4-BE49-F238E27FC236}">
                <a16:creationId xmlns:a16="http://schemas.microsoft.com/office/drawing/2014/main" id="{A5C38879-83A8-E74E-B20E-3F32A98E22C2}"/>
              </a:ext>
            </a:extLst>
          </p:cNvPr>
          <p:cNvSpPr>
            <a:spLocks noGrp="1"/>
          </p:cNvSpPr>
          <p:nvPr>
            <p:ph type="sldNum" sz="quarter" idx="12"/>
          </p:nvPr>
        </p:nvSpPr>
        <p:spPr/>
        <p:txBody>
          <a:bodyPr/>
          <a:lstStyle/>
          <a:p>
            <a:fld id="{9D88DCB9-D04F-5F40-A34C-CDA107C16EB1}" type="slidenum">
              <a:rPr lang="vi-VN" smtClean="0"/>
              <a:t>‹#›</a:t>
            </a:fld>
            <a:endParaRPr lang="vi-VN"/>
          </a:p>
        </p:txBody>
      </p:sp>
    </p:spTree>
    <p:extLst>
      <p:ext uri="{BB962C8B-B14F-4D97-AF65-F5344CB8AC3E}">
        <p14:creationId xmlns:p14="http://schemas.microsoft.com/office/powerpoint/2010/main" val="1293694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B5ABDBEE-ADDB-2F48-9852-C289C0FF9528}"/>
              </a:ext>
            </a:extLst>
          </p:cNvPr>
          <p:cNvSpPr>
            <a:spLocks noGrp="1"/>
          </p:cNvSpPr>
          <p:nvPr>
            <p:ph type="title"/>
          </p:nvPr>
        </p:nvSpPr>
        <p:spPr/>
        <p:txBody>
          <a:bodyPr/>
          <a:lstStyle/>
          <a:p>
            <a:r>
              <a:rPr lang="vi-VN"/>
              <a:t>Bấm để sửa kiểu tiêu đề Bản cái</a:t>
            </a:r>
          </a:p>
        </p:txBody>
      </p:sp>
      <p:sp>
        <p:nvSpPr>
          <p:cNvPr id="3" name="Chỗ dành sẵn cho Văn bản Dọc 2">
            <a:extLst>
              <a:ext uri="{FF2B5EF4-FFF2-40B4-BE49-F238E27FC236}">
                <a16:creationId xmlns:a16="http://schemas.microsoft.com/office/drawing/2014/main" id="{BF9A6810-9619-B042-85DF-F50E99A62F14}"/>
              </a:ext>
            </a:extLst>
          </p:cNvPr>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gày tháng 3">
            <a:extLst>
              <a:ext uri="{FF2B5EF4-FFF2-40B4-BE49-F238E27FC236}">
                <a16:creationId xmlns:a16="http://schemas.microsoft.com/office/drawing/2014/main" id="{6DC55F96-31C7-454F-96CC-544349B37014}"/>
              </a:ext>
            </a:extLst>
          </p:cNvPr>
          <p:cNvSpPr>
            <a:spLocks noGrp="1"/>
          </p:cNvSpPr>
          <p:nvPr>
            <p:ph type="dt" sz="half" idx="10"/>
          </p:nvPr>
        </p:nvSpPr>
        <p:spPr/>
        <p:txBody>
          <a:bodyPr/>
          <a:lstStyle/>
          <a:p>
            <a:fld id="{4D5A4AAA-E611-C14F-B1A9-CEB7C49253E7}" type="datetimeFigureOut">
              <a:rPr lang="vi-VN" smtClean="0"/>
              <a:t>05/01/2022</a:t>
            </a:fld>
            <a:endParaRPr lang="vi-VN"/>
          </a:p>
        </p:txBody>
      </p:sp>
      <p:sp>
        <p:nvSpPr>
          <p:cNvPr id="5" name="Chỗ dành sẵn cho Chân trang 4">
            <a:extLst>
              <a:ext uri="{FF2B5EF4-FFF2-40B4-BE49-F238E27FC236}">
                <a16:creationId xmlns:a16="http://schemas.microsoft.com/office/drawing/2014/main" id="{F175D35C-2AA6-204D-A26E-E9F77C871CE8}"/>
              </a:ext>
            </a:extLst>
          </p:cNvPr>
          <p:cNvSpPr>
            <a:spLocks noGrp="1"/>
          </p:cNvSpPr>
          <p:nvPr>
            <p:ph type="ftr" sz="quarter" idx="11"/>
          </p:nvPr>
        </p:nvSpPr>
        <p:spPr/>
        <p:txBody>
          <a:bodyPr/>
          <a:lstStyle/>
          <a:p>
            <a:endParaRPr lang="vi-VN"/>
          </a:p>
        </p:txBody>
      </p:sp>
      <p:sp>
        <p:nvSpPr>
          <p:cNvPr id="6" name="Chỗ dành sẵn cho Số hiệu Bản chiếu 5">
            <a:extLst>
              <a:ext uri="{FF2B5EF4-FFF2-40B4-BE49-F238E27FC236}">
                <a16:creationId xmlns:a16="http://schemas.microsoft.com/office/drawing/2014/main" id="{98634A87-D8C6-A945-A90B-57356EF31ED7}"/>
              </a:ext>
            </a:extLst>
          </p:cNvPr>
          <p:cNvSpPr>
            <a:spLocks noGrp="1"/>
          </p:cNvSpPr>
          <p:nvPr>
            <p:ph type="sldNum" sz="quarter" idx="12"/>
          </p:nvPr>
        </p:nvSpPr>
        <p:spPr/>
        <p:txBody>
          <a:bodyPr/>
          <a:lstStyle/>
          <a:p>
            <a:fld id="{9D88DCB9-D04F-5F40-A34C-CDA107C16EB1}" type="slidenum">
              <a:rPr lang="vi-VN" smtClean="0"/>
              <a:t>‹#›</a:t>
            </a:fld>
            <a:endParaRPr lang="vi-VN"/>
          </a:p>
        </p:txBody>
      </p:sp>
    </p:spTree>
    <p:extLst>
      <p:ext uri="{BB962C8B-B14F-4D97-AF65-F5344CB8AC3E}">
        <p14:creationId xmlns:p14="http://schemas.microsoft.com/office/powerpoint/2010/main" val="129366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ề Dọc 1">
            <a:extLst>
              <a:ext uri="{FF2B5EF4-FFF2-40B4-BE49-F238E27FC236}">
                <a16:creationId xmlns:a16="http://schemas.microsoft.com/office/drawing/2014/main" id="{4A2C23C3-2B8E-3E45-8BB6-632D5ECF8922}"/>
              </a:ext>
            </a:extLst>
          </p:cNvPr>
          <p:cNvSpPr>
            <a:spLocks noGrp="1"/>
          </p:cNvSpPr>
          <p:nvPr>
            <p:ph type="title" orient="vert"/>
          </p:nvPr>
        </p:nvSpPr>
        <p:spPr>
          <a:xfrm>
            <a:off x="8724900" y="365125"/>
            <a:ext cx="2628900" cy="5811838"/>
          </a:xfrm>
        </p:spPr>
        <p:txBody>
          <a:bodyPr vert="eaVert"/>
          <a:lstStyle/>
          <a:p>
            <a:r>
              <a:rPr lang="vi-VN"/>
              <a:t>Bấm để sửa kiểu tiêu đề Bản cái</a:t>
            </a:r>
          </a:p>
        </p:txBody>
      </p:sp>
      <p:sp>
        <p:nvSpPr>
          <p:cNvPr id="3" name="Chỗ dành sẵn cho Văn bản Dọc 2">
            <a:extLst>
              <a:ext uri="{FF2B5EF4-FFF2-40B4-BE49-F238E27FC236}">
                <a16:creationId xmlns:a16="http://schemas.microsoft.com/office/drawing/2014/main" id="{5BEC3A41-1308-A840-A726-290BF10D422E}"/>
              </a:ext>
            </a:extLst>
          </p:cNvPr>
          <p:cNvSpPr>
            <a:spLocks noGrp="1"/>
          </p:cNvSpPr>
          <p:nvPr>
            <p:ph type="body" orient="vert" idx="1"/>
          </p:nvPr>
        </p:nvSpPr>
        <p:spPr>
          <a:xfrm>
            <a:off x="838200" y="365125"/>
            <a:ext cx="7734300" cy="5811838"/>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gày tháng 3">
            <a:extLst>
              <a:ext uri="{FF2B5EF4-FFF2-40B4-BE49-F238E27FC236}">
                <a16:creationId xmlns:a16="http://schemas.microsoft.com/office/drawing/2014/main" id="{C2E6E66C-99AF-2440-B6DF-C45A53A7EB71}"/>
              </a:ext>
            </a:extLst>
          </p:cNvPr>
          <p:cNvSpPr>
            <a:spLocks noGrp="1"/>
          </p:cNvSpPr>
          <p:nvPr>
            <p:ph type="dt" sz="half" idx="10"/>
          </p:nvPr>
        </p:nvSpPr>
        <p:spPr/>
        <p:txBody>
          <a:bodyPr/>
          <a:lstStyle/>
          <a:p>
            <a:fld id="{4D5A4AAA-E611-C14F-B1A9-CEB7C49253E7}" type="datetimeFigureOut">
              <a:rPr lang="vi-VN" smtClean="0"/>
              <a:t>05/01/2022</a:t>
            </a:fld>
            <a:endParaRPr lang="vi-VN"/>
          </a:p>
        </p:txBody>
      </p:sp>
      <p:sp>
        <p:nvSpPr>
          <p:cNvPr id="5" name="Chỗ dành sẵn cho Chân trang 4">
            <a:extLst>
              <a:ext uri="{FF2B5EF4-FFF2-40B4-BE49-F238E27FC236}">
                <a16:creationId xmlns:a16="http://schemas.microsoft.com/office/drawing/2014/main" id="{797D52E0-70F6-AB46-AFC9-F76B946113D8}"/>
              </a:ext>
            </a:extLst>
          </p:cNvPr>
          <p:cNvSpPr>
            <a:spLocks noGrp="1"/>
          </p:cNvSpPr>
          <p:nvPr>
            <p:ph type="ftr" sz="quarter" idx="11"/>
          </p:nvPr>
        </p:nvSpPr>
        <p:spPr/>
        <p:txBody>
          <a:bodyPr/>
          <a:lstStyle/>
          <a:p>
            <a:endParaRPr lang="vi-VN"/>
          </a:p>
        </p:txBody>
      </p:sp>
      <p:sp>
        <p:nvSpPr>
          <p:cNvPr id="6" name="Chỗ dành sẵn cho Số hiệu Bản chiếu 5">
            <a:extLst>
              <a:ext uri="{FF2B5EF4-FFF2-40B4-BE49-F238E27FC236}">
                <a16:creationId xmlns:a16="http://schemas.microsoft.com/office/drawing/2014/main" id="{25208C68-FF87-C948-86E3-D6F51F9CDED5}"/>
              </a:ext>
            </a:extLst>
          </p:cNvPr>
          <p:cNvSpPr>
            <a:spLocks noGrp="1"/>
          </p:cNvSpPr>
          <p:nvPr>
            <p:ph type="sldNum" sz="quarter" idx="12"/>
          </p:nvPr>
        </p:nvSpPr>
        <p:spPr/>
        <p:txBody>
          <a:bodyPr/>
          <a:lstStyle/>
          <a:p>
            <a:fld id="{9D88DCB9-D04F-5F40-A34C-CDA107C16EB1}" type="slidenum">
              <a:rPr lang="vi-VN" smtClean="0"/>
              <a:t>‹#›</a:t>
            </a:fld>
            <a:endParaRPr lang="vi-VN"/>
          </a:p>
        </p:txBody>
      </p:sp>
    </p:spTree>
    <p:extLst>
      <p:ext uri="{BB962C8B-B14F-4D97-AF65-F5344CB8AC3E}">
        <p14:creationId xmlns:p14="http://schemas.microsoft.com/office/powerpoint/2010/main" val="1050819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4BB76EB2-4D39-8842-A0C3-C5B678F5C1E4}"/>
              </a:ext>
            </a:extLst>
          </p:cNvPr>
          <p:cNvSpPr>
            <a:spLocks noGrp="1"/>
          </p:cNvSpPr>
          <p:nvPr>
            <p:ph type="title"/>
          </p:nvPr>
        </p:nvSpPr>
        <p:spPr/>
        <p:txBody>
          <a:bodyPr/>
          <a:lstStyle/>
          <a:p>
            <a:r>
              <a:rPr lang="vi-VN"/>
              <a:t>Bấm để sửa kiểu tiêu đề Bản cái</a:t>
            </a:r>
          </a:p>
        </p:txBody>
      </p:sp>
      <p:sp>
        <p:nvSpPr>
          <p:cNvPr id="3" name="Chỗ dành sẵn cho Nội dung 2">
            <a:extLst>
              <a:ext uri="{FF2B5EF4-FFF2-40B4-BE49-F238E27FC236}">
                <a16:creationId xmlns:a16="http://schemas.microsoft.com/office/drawing/2014/main" id="{BC4E91BF-F085-9A45-8CBE-E83EB0337FC8}"/>
              </a:ext>
            </a:extLst>
          </p:cNvPr>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gày tháng 3">
            <a:extLst>
              <a:ext uri="{FF2B5EF4-FFF2-40B4-BE49-F238E27FC236}">
                <a16:creationId xmlns:a16="http://schemas.microsoft.com/office/drawing/2014/main" id="{56E152DB-977A-1E4D-9F58-752E4AB11F59}"/>
              </a:ext>
            </a:extLst>
          </p:cNvPr>
          <p:cNvSpPr>
            <a:spLocks noGrp="1"/>
          </p:cNvSpPr>
          <p:nvPr>
            <p:ph type="dt" sz="half" idx="10"/>
          </p:nvPr>
        </p:nvSpPr>
        <p:spPr/>
        <p:txBody>
          <a:bodyPr/>
          <a:lstStyle/>
          <a:p>
            <a:fld id="{4D5A4AAA-E611-C14F-B1A9-CEB7C49253E7}" type="datetimeFigureOut">
              <a:rPr lang="vi-VN" smtClean="0"/>
              <a:t>05/01/2022</a:t>
            </a:fld>
            <a:endParaRPr lang="vi-VN"/>
          </a:p>
        </p:txBody>
      </p:sp>
      <p:sp>
        <p:nvSpPr>
          <p:cNvPr id="5" name="Chỗ dành sẵn cho Chân trang 4">
            <a:extLst>
              <a:ext uri="{FF2B5EF4-FFF2-40B4-BE49-F238E27FC236}">
                <a16:creationId xmlns:a16="http://schemas.microsoft.com/office/drawing/2014/main" id="{B7023641-ABAA-4C4D-BD9B-EBFD8C9451CC}"/>
              </a:ext>
            </a:extLst>
          </p:cNvPr>
          <p:cNvSpPr>
            <a:spLocks noGrp="1"/>
          </p:cNvSpPr>
          <p:nvPr>
            <p:ph type="ftr" sz="quarter" idx="11"/>
          </p:nvPr>
        </p:nvSpPr>
        <p:spPr/>
        <p:txBody>
          <a:bodyPr/>
          <a:lstStyle/>
          <a:p>
            <a:endParaRPr lang="vi-VN"/>
          </a:p>
        </p:txBody>
      </p:sp>
      <p:sp>
        <p:nvSpPr>
          <p:cNvPr id="6" name="Chỗ dành sẵn cho Số hiệu Bản chiếu 5">
            <a:extLst>
              <a:ext uri="{FF2B5EF4-FFF2-40B4-BE49-F238E27FC236}">
                <a16:creationId xmlns:a16="http://schemas.microsoft.com/office/drawing/2014/main" id="{288E1D1C-7514-514B-A772-501171B5B1DF}"/>
              </a:ext>
            </a:extLst>
          </p:cNvPr>
          <p:cNvSpPr>
            <a:spLocks noGrp="1"/>
          </p:cNvSpPr>
          <p:nvPr>
            <p:ph type="sldNum" sz="quarter" idx="12"/>
          </p:nvPr>
        </p:nvSpPr>
        <p:spPr/>
        <p:txBody>
          <a:bodyPr/>
          <a:lstStyle/>
          <a:p>
            <a:fld id="{9D88DCB9-D04F-5F40-A34C-CDA107C16EB1}" type="slidenum">
              <a:rPr lang="vi-VN" smtClean="0"/>
              <a:t>‹#›</a:t>
            </a:fld>
            <a:endParaRPr lang="vi-VN"/>
          </a:p>
        </p:txBody>
      </p:sp>
    </p:spTree>
    <p:extLst>
      <p:ext uri="{BB962C8B-B14F-4D97-AF65-F5344CB8AC3E}">
        <p14:creationId xmlns:p14="http://schemas.microsoft.com/office/powerpoint/2010/main" val="2394071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DC0024C6-74E7-224B-81ED-29192C7B300F}"/>
              </a:ext>
            </a:extLst>
          </p:cNvPr>
          <p:cNvSpPr>
            <a:spLocks noGrp="1"/>
          </p:cNvSpPr>
          <p:nvPr>
            <p:ph type="title"/>
          </p:nvPr>
        </p:nvSpPr>
        <p:spPr>
          <a:xfrm>
            <a:off x="831850" y="1709738"/>
            <a:ext cx="10515600" cy="2852737"/>
          </a:xfrm>
        </p:spPr>
        <p:txBody>
          <a:bodyPr anchor="b"/>
          <a:lstStyle>
            <a:lvl1pPr>
              <a:defRPr sz="6000"/>
            </a:lvl1pPr>
          </a:lstStyle>
          <a:p>
            <a:r>
              <a:rPr lang="vi-VN"/>
              <a:t>Bấm để sửa kiểu tiêu đề Bản cái</a:t>
            </a:r>
          </a:p>
        </p:txBody>
      </p:sp>
      <p:sp>
        <p:nvSpPr>
          <p:cNvPr id="3" name="Chỗ dành sẵn cho Văn bản 2">
            <a:extLst>
              <a:ext uri="{FF2B5EF4-FFF2-40B4-BE49-F238E27FC236}">
                <a16:creationId xmlns:a16="http://schemas.microsoft.com/office/drawing/2014/main" id="{3CD768FD-4B05-E841-821C-7BB55EB1E8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vi-VN"/>
              <a:t>Bấm để chỉnh sửa kiểu văn bản của Bản cái</a:t>
            </a:r>
          </a:p>
        </p:txBody>
      </p:sp>
      <p:sp>
        <p:nvSpPr>
          <p:cNvPr id="4" name="Chỗ dành sẵn cho Ngày tháng 3">
            <a:extLst>
              <a:ext uri="{FF2B5EF4-FFF2-40B4-BE49-F238E27FC236}">
                <a16:creationId xmlns:a16="http://schemas.microsoft.com/office/drawing/2014/main" id="{2185CFA7-6D78-9449-8239-DEBCA879E7A2}"/>
              </a:ext>
            </a:extLst>
          </p:cNvPr>
          <p:cNvSpPr>
            <a:spLocks noGrp="1"/>
          </p:cNvSpPr>
          <p:nvPr>
            <p:ph type="dt" sz="half" idx="10"/>
          </p:nvPr>
        </p:nvSpPr>
        <p:spPr/>
        <p:txBody>
          <a:bodyPr/>
          <a:lstStyle/>
          <a:p>
            <a:fld id="{4D5A4AAA-E611-C14F-B1A9-CEB7C49253E7}" type="datetimeFigureOut">
              <a:rPr lang="vi-VN" smtClean="0"/>
              <a:t>05/01/2022</a:t>
            </a:fld>
            <a:endParaRPr lang="vi-VN"/>
          </a:p>
        </p:txBody>
      </p:sp>
      <p:sp>
        <p:nvSpPr>
          <p:cNvPr id="5" name="Chỗ dành sẵn cho Chân trang 4">
            <a:extLst>
              <a:ext uri="{FF2B5EF4-FFF2-40B4-BE49-F238E27FC236}">
                <a16:creationId xmlns:a16="http://schemas.microsoft.com/office/drawing/2014/main" id="{38525C6F-82B0-3C4D-AC77-BBDA73D8DC9E}"/>
              </a:ext>
            </a:extLst>
          </p:cNvPr>
          <p:cNvSpPr>
            <a:spLocks noGrp="1"/>
          </p:cNvSpPr>
          <p:nvPr>
            <p:ph type="ftr" sz="quarter" idx="11"/>
          </p:nvPr>
        </p:nvSpPr>
        <p:spPr/>
        <p:txBody>
          <a:bodyPr/>
          <a:lstStyle/>
          <a:p>
            <a:endParaRPr lang="vi-VN"/>
          </a:p>
        </p:txBody>
      </p:sp>
      <p:sp>
        <p:nvSpPr>
          <p:cNvPr id="6" name="Chỗ dành sẵn cho Số hiệu Bản chiếu 5">
            <a:extLst>
              <a:ext uri="{FF2B5EF4-FFF2-40B4-BE49-F238E27FC236}">
                <a16:creationId xmlns:a16="http://schemas.microsoft.com/office/drawing/2014/main" id="{57E904BC-476F-5E4A-B142-CC048C00AC57}"/>
              </a:ext>
            </a:extLst>
          </p:cNvPr>
          <p:cNvSpPr>
            <a:spLocks noGrp="1"/>
          </p:cNvSpPr>
          <p:nvPr>
            <p:ph type="sldNum" sz="quarter" idx="12"/>
          </p:nvPr>
        </p:nvSpPr>
        <p:spPr/>
        <p:txBody>
          <a:bodyPr/>
          <a:lstStyle/>
          <a:p>
            <a:fld id="{9D88DCB9-D04F-5F40-A34C-CDA107C16EB1}" type="slidenum">
              <a:rPr lang="vi-VN" smtClean="0"/>
              <a:t>‹#›</a:t>
            </a:fld>
            <a:endParaRPr lang="vi-VN"/>
          </a:p>
        </p:txBody>
      </p:sp>
    </p:spTree>
    <p:extLst>
      <p:ext uri="{BB962C8B-B14F-4D97-AF65-F5344CB8AC3E}">
        <p14:creationId xmlns:p14="http://schemas.microsoft.com/office/powerpoint/2010/main" val="2743413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AF657FFA-53A6-084C-8519-402C9716557B}"/>
              </a:ext>
            </a:extLst>
          </p:cNvPr>
          <p:cNvSpPr>
            <a:spLocks noGrp="1"/>
          </p:cNvSpPr>
          <p:nvPr>
            <p:ph type="title"/>
          </p:nvPr>
        </p:nvSpPr>
        <p:spPr/>
        <p:txBody>
          <a:bodyPr/>
          <a:lstStyle/>
          <a:p>
            <a:r>
              <a:rPr lang="vi-VN"/>
              <a:t>Bấm để sửa kiểu tiêu đề Bản cái</a:t>
            </a:r>
          </a:p>
        </p:txBody>
      </p:sp>
      <p:sp>
        <p:nvSpPr>
          <p:cNvPr id="3" name="Chỗ dành sẵn cho Nội dung 2">
            <a:extLst>
              <a:ext uri="{FF2B5EF4-FFF2-40B4-BE49-F238E27FC236}">
                <a16:creationId xmlns:a16="http://schemas.microsoft.com/office/drawing/2014/main" id="{1FA4B7DE-7860-954B-8DE4-76D32CF35D5D}"/>
              </a:ext>
            </a:extLst>
          </p:cNvPr>
          <p:cNvSpPr>
            <a:spLocks noGrp="1"/>
          </p:cNvSpPr>
          <p:nvPr>
            <p:ph sz="half" idx="1"/>
          </p:nvPr>
        </p:nvSpPr>
        <p:spPr>
          <a:xfrm>
            <a:off x="838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ội dung 3">
            <a:extLst>
              <a:ext uri="{FF2B5EF4-FFF2-40B4-BE49-F238E27FC236}">
                <a16:creationId xmlns:a16="http://schemas.microsoft.com/office/drawing/2014/main" id="{70780123-3280-9147-A953-596FB2A5F950}"/>
              </a:ext>
            </a:extLst>
          </p:cNvPr>
          <p:cNvSpPr>
            <a:spLocks noGrp="1"/>
          </p:cNvSpPr>
          <p:nvPr>
            <p:ph sz="half" idx="2"/>
          </p:nvPr>
        </p:nvSpPr>
        <p:spPr>
          <a:xfrm>
            <a:off x="6172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5" name="Chỗ dành sẵn cho Ngày tháng 4">
            <a:extLst>
              <a:ext uri="{FF2B5EF4-FFF2-40B4-BE49-F238E27FC236}">
                <a16:creationId xmlns:a16="http://schemas.microsoft.com/office/drawing/2014/main" id="{B51D094A-0E95-1B48-A00A-233968C1B6F6}"/>
              </a:ext>
            </a:extLst>
          </p:cNvPr>
          <p:cNvSpPr>
            <a:spLocks noGrp="1"/>
          </p:cNvSpPr>
          <p:nvPr>
            <p:ph type="dt" sz="half" idx="10"/>
          </p:nvPr>
        </p:nvSpPr>
        <p:spPr/>
        <p:txBody>
          <a:bodyPr/>
          <a:lstStyle/>
          <a:p>
            <a:fld id="{4D5A4AAA-E611-C14F-B1A9-CEB7C49253E7}" type="datetimeFigureOut">
              <a:rPr lang="vi-VN" smtClean="0"/>
              <a:t>05/01/2022</a:t>
            </a:fld>
            <a:endParaRPr lang="vi-VN"/>
          </a:p>
        </p:txBody>
      </p:sp>
      <p:sp>
        <p:nvSpPr>
          <p:cNvPr id="6" name="Chỗ dành sẵn cho Chân trang 5">
            <a:extLst>
              <a:ext uri="{FF2B5EF4-FFF2-40B4-BE49-F238E27FC236}">
                <a16:creationId xmlns:a16="http://schemas.microsoft.com/office/drawing/2014/main" id="{2F5231A5-A56E-AD48-AD07-72D5EAB88857}"/>
              </a:ext>
            </a:extLst>
          </p:cNvPr>
          <p:cNvSpPr>
            <a:spLocks noGrp="1"/>
          </p:cNvSpPr>
          <p:nvPr>
            <p:ph type="ftr" sz="quarter" idx="11"/>
          </p:nvPr>
        </p:nvSpPr>
        <p:spPr/>
        <p:txBody>
          <a:bodyPr/>
          <a:lstStyle/>
          <a:p>
            <a:endParaRPr lang="vi-VN"/>
          </a:p>
        </p:txBody>
      </p:sp>
      <p:sp>
        <p:nvSpPr>
          <p:cNvPr id="7" name="Chỗ dành sẵn cho Số hiệu Bản chiếu 6">
            <a:extLst>
              <a:ext uri="{FF2B5EF4-FFF2-40B4-BE49-F238E27FC236}">
                <a16:creationId xmlns:a16="http://schemas.microsoft.com/office/drawing/2014/main" id="{92E92083-9418-8A41-829B-5FE3893B1E24}"/>
              </a:ext>
            </a:extLst>
          </p:cNvPr>
          <p:cNvSpPr>
            <a:spLocks noGrp="1"/>
          </p:cNvSpPr>
          <p:nvPr>
            <p:ph type="sldNum" sz="quarter" idx="12"/>
          </p:nvPr>
        </p:nvSpPr>
        <p:spPr/>
        <p:txBody>
          <a:bodyPr/>
          <a:lstStyle/>
          <a:p>
            <a:fld id="{9D88DCB9-D04F-5F40-A34C-CDA107C16EB1}" type="slidenum">
              <a:rPr lang="vi-VN" smtClean="0"/>
              <a:t>‹#›</a:t>
            </a:fld>
            <a:endParaRPr lang="vi-VN"/>
          </a:p>
        </p:txBody>
      </p:sp>
    </p:spTree>
    <p:extLst>
      <p:ext uri="{BB962C8B-B14F-4D97-AF65-F5344CB8AC3E}">
        <p14:creationId xmlns:p14="http://schemas.microsoft.com/office/powerpoint/2010/main" val="3400720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ADD9FD1B-5AAB-2E4E-8392-325646F2316E}"/>
              </a:ext>
            </a:extLst>
          </p:cNvPr>
          <p:cNvSpPr>
            <a:spLocks noGrp="1"/>
          </p:cNvSpPr>
          <p:nvPr>
            <p:ph type="title"/>
          </p:nvPr>
        </p:nvSpPr>
        <p:spPr>
          <a:xfrm>
            <a:off x="839788" y="365125"/>
            <a:ext cx="10515600" cy="1325563"/>
          </a:xfrm>
        </p:spPr>
        <p:txBody>
          <a:bodyPr/>
          <a:lstStyle/>
          <a:p>
            <a:r>
              <a:rPr lang="vi-VN"/>
              <a:t>Bấm để sửa kiểu tiêu đề Bản cái</a:t>
            </a:r>
          </a:p>
        </p:txBody>
      </p:sp>
      <p:sp>
        <p:nvSpPr>
          <p:cNvPr id="3" name="Chỗ dành sẵn cho Văn bản 2">
            <a:extLst>
              <a:ext uri="{FF2B5EF4-FFF2-40B4-BE49-F238E27FC236}">
                <a16:creationId xmlns:a16="http://schemas.microsoft.com/office/drawing/2014/main" id="{F95B2621-01DD-C742-9CD3-CE945E7F93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hỗ dành sẵn cho Nội dung 3">
            <a:extLst>
              <a:ext uri="{FF2B5EF4-FFF2-40B4-BE49-F238E27FC236}">
                <a16:creationId xmlns:a16="http://schemas.microsoft.com/office/drawing/2014/main" id="{D0EC5A30-15F0-2742-AF97-D8A5CB563A52}"/>
              </a:ext>
            </a:extLst>
          </p:cNvPr>
          <p:cNvSpPr>
            <a:spLocks noGrp="1"/>
          </p:cNvSpPr>
          <p:nvPr>
            <p:ph sz="half" idx="2"/>
          </p:nvPr>
        </p:nvSpPr>
        <p:spPr>
          <a:xfrm>
            <a:off x="839788" y="2505075"/>
            <a:ext cx="5157787"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5" name="Chỗ dành sẵn cho Văn bản 4">
            <a:extLst>
              <a:ext uri="{FF2B5EF4-FFF2-40B4-BE49-F238E27FC236}">
                <a16:creationId xmlns:a16="http://schemas.microsoft.com/office/drawing/2014/main" id="{B50AC9F5-E320-D940-A2EB-BC06556A96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hỗ dành sẵn cho Nội dung 5">
            <a:extLst>
              <a:ext uri="{FF2B5EF4-FFF2-40B4-BE49-F238E27FC236}">
                <a16:creationId xmlns:a16="http://schemas.microsoft.com/office/drawing/2014/main" id="{92BECB5D-2B7C-B941-AA33-576F8C07DE20}"/>
              </a:ext>
            </a:extLst>
          </p:cNvPr>
          <p:cNvSpPr>
            <a:spLocks noGrp="1"/>
          </p:cNvSpPr>
          <p:nvPr>
            <p:ph sz="quarter" idx="4"/>
          </p:nvPr>
        </p:nvSpPr>
        <p:spPr>
          <a:xfrm>
            <a:off x="6172200" y="2505075"/>
            <a:ext cx="5183188"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7" name="Chỗ dành sẵn cho Ngày tháng 6">
            <a:extLst>
              <a:ext uri="{FF2B5EF4-FFF2-40B4-BE49-F238E27FC236}">
                <a16:creationId xmlns:a16="http://schemas.microsoft.com/office/drawing/2014/main" id="{0DD08790-3F83-9E41-89EB-B9BAB73757BB}"/>
              </a:ext>
            </a:extLst>
          </p:cNvPr>
          <p:cNvSpPr>
            <a:spLocks noGrp="1"/>
          </p:cNvSpPr>
          <p:nvPr>
            <p:ph type="dt" sz="half" idx="10"/>
          </p:nvPr>
        </p:nvSpPr>
        <p:spPr/>
        <p:txBody>
          <a:bodyPr/>
          <a:lstStyle/>
          <a:p>
            <a:fld id="{4D5A4AAA-E611-C14F-B1A9-CEB7C49253E7}" type="datetimeFigureOut">
              <a:rPr lang="vi-VN" smtClean="0"/>
              <a:t>05/01/2022</a:t>
            </a:fld>
            <a:endParaRPr lang="vi-VN"/>
          </a:p>
        </p:txBody>
      </p:sp>
      <p:sp>
        <p:nvSpPr>
          <p:cNvPr id="8" name="Chỗ dành sẵn cho Chân trang 7">
            <a:extLst>
              <a:ext uri="{FF2B5EF4-FFF2-40B4-BE49-F238E27FC236}">
                <a16:creationId xmlns:a16="http://schemas.microsoft.com/office/drawing/2014/main" id="{8AD47979-EF13-2F4D-87D1-51D9A838902C}"/>
              </a:ext>
            </a:extLst>
          </p:cNvPr>
          <p:cNvSpPr>
            <a:spLocks noGrp="1"/>
          </p:cNvSpPr>
          <p:nvPr>
            <p:ph type="ftr" sz="quarter" idx="11"/>
          </p:nvPr>
        </p:nvSpPr>
        <p:spPr/>
        <p:txBody>
          <a:bodyPr/>
          <a:lstStyle/>
          <a:p>
            <a:endParaRPr lang="vi-VN"/>
          </a:p>
        </p:txBody>
      </p:sp>
      <p:sp>
        <p:nvSpPr>
          <p:cNvPr id="9" name="Chỗ dành sẵn cho Số hiệu Bản chiếu 8">
            <a:extLst>
              <a:ext uri="{FF2B5EF4-FFF2-40B4-BE49-F238E27FC236}">
                <a16:creationId xmlns:a16="http://schemas.microsoft.com/office/drawing/2014/main" id="{ACD0F310-A585-AA4D-B010-266D36E8046D}"/>
              </a:ext>
            </a:extLst>
          </p:cNvPr>
          <p:cNvSpPr>
            <a:spLocks noGrp="1"/>
          </p:cNvSpPr>
          <p:nvPr>
            <p:ph type="sldNum" sz="quarter" idx="12"/>
          </p:nvPr>
        </p:nvSpPr>
        <p:spPr/>
        <p:txBody>
          <a:bodyPr/>
          <a:lstStyle/>
          <a:p>
            <a:fld id="{9D88DCB9-D04F-5F40-A34C-CDA107C16EB1}" type="slidenum">
              <a:rPr lang="vi-VN" smtClean="0"/>
              <a:t>‹#›</a:t>
            </a:fld>
            <a:endParaRPr lang="vi-VN"/>
          </a:p>
        </p:txBody>
      </p:sp>
    </p:spTree>
    <p:extLst>
      <p:ext uri="{BB962C8B-B14F-4D97-AF65-F5344CB8AC3E}">
        <p14:creationId xmlns:p14="http://schemas.microsoft.com/office/powerpoint/2010/main" val="2399923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603D0D7B-0C4E-C34B-800C-C4DE13EFF3AE}"/>
              </a:ext>
            </a:extLst>
          </p:cNvPr>
          <p:cNvSpPr>
            <a:spLocks noGrp="1"/>
          </p:cNvSpPr>
          <p:nvPr>
            <p:ph type="title"/>
          </p:nvPr>
        </p:nvSpPr>
        <p:spPr/>
        <p:txBody>
          <a:bodyPr/>
          <a:lstStyle/>
          <a:p>
            <a:r>
              <a:rPr lang="vi-VN"/>
              <a:t>Bấm để sửa kiểu tiêu đề Bản cái</a:t>
            </a:r>
          </a:p>
        </p:txBody>
      </p:sp>
      <p:sp>
        <p:nvSpPr>
          <p:cNvPr id="3" name="Chỗ dành sẵn cho Ngày tháng 2">
            <a:extLst>
              <a:ext uri="{FF2B5EF4-FFF2-40B4-BE49-F238E27FC236}">
                <a16:creationId xmlns:a16="http://schemas.microsoft.com/office/drawing/2014/main" id="{6A52C7B7-9BD2-4E42-AAA9-E47014744ED6}"/>
              </a:ext>
            </a:extLst>
          </p:cNvPr>
          <p:cNvSpPr>
            <a:spLocks noGrp="1"/>
          </p:cNvSpPr>
          <p:nvPr>
            <p:ph type="dt" sz="half" idx="10"/>
          </p:nvPr>
        </p:nvSpPr>
        <p:spPr/>
        <p:txBody>
          <a:bodyPr/>
          <a:lstStyle/>
          <a:p>
            <a:fld id="{4D5A4AAA-E611-C14F-B1A9-CEB7C49253E7}" type="datetimeFigureOut">
              <a:rPr lang="vi-VN" smtClean="0"/>
              <a:t>05/01/2022</a:t>
            </a:fld>
            <a:endParaRPr lang="vi-VN"/>
          </a:p>
        </p:txBody>
      </p:sp>
      <p:sp>
        <p:nvSpPr>
          <p:cNvPr id="4" name="Chỗ dành sẵn cho Chân trang 3">
            <a:extLst>
              <a:ext uri="{FF2B5EF4-FFF2-40B4-BE49-F238E27FC236}">
                <a16:creationId xmlns:a16="http://schemas.microsoft.com/office/drawing/2014/main" id="{C8BC0C51-8D6C-5541-AC15-283007A88168}"/>
              </a:ext>
            </a:extLst>
          </p:cNvPr>
          <p:cNvSpPr>
            <a:spLocks noGrp="1"/>
          </p:cNvSpPr>
          <p:nvPr>
            <p:ph type="ftr" sz="quarter" idx="11"/>
          </p:nvPr>
        </p:nvSpPr>
        <p:spPr/>
        <p:txBody>
          <a:bodyPr/>
          <a:lstStyle/>
          <a:p>
            <a:endParaRPr lang="vi-VN"/>
          </a:p>
        </p:txBody>
      </p:sp>
      <p:sp>
        <p:nvSpPr>
          <p:cNvPr id="5" name="Chỗ dành sẵn cho Số hiệu Bản chiếu 4">
            <a:extLst>
              <a:ext uri="{FF2B5EF4-FFF2-40B4-BE49-F238E27FC236}">
                <a16:creationId xmlns:a16="http://schemas.microsoft.com/office/drawing/2014/main" id="{D105DF04-B125-B54E-927C-6E38CB7C4399}"/>
              </a:ext>
            </a:extLst>
          </p:cNvPr>
          <p:cNvSpPr>
            <a:spLocks noGrp="1"/>
          </p:cNvSpPr>
          <p:nvPr>
            <p:ph type="sldNum" sz="quarter" idx="12"/>
          </p:nvPr>
        </p:nvSpPr>
        <p:spPr/>
        <p:txBody>
          <a:bodyPr/>
          <a:lstStyle/>
          <a:p>
            <a:fld id="{9D88DCB9-D04F-5F40-A34C-CDA107C16EB1}" type="slidenum">
              <a:rPr lang="vi-VN" smtClean="0"/>
              <a:t>‹#›</a:t>
            </a:fld>
            <a:endParaRPr lang="vi-VN"/>
          </a:p>
        </p:txBody>
      </p:sp>
    </p:spTree>
    <p:extLst>
      <p:ext uri="{BB962C8B-B14F-4D97-AF65-F5344CB8AC3E}">
        <p14:creationId xmlns:p14="http://schemas.microsoft.com/office/powerpoint/2010/main" val="1632934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Chỗ dành sẵn cho Ngày tháng 1">
            <a:extLst>
              <a:ext uri="{FF2B5EF4-FFF2-40B4-BE49-F238E27FC236}">
                <a16:creationId xmlns:a16="http://schemas.microsoft.com/office/drawing/2014/main" id="{DB414954-9CF4-C24B-A05E-1F16B0B3E315}"/>
              </a:ext>
            </a:extLst>
          </p:cNvPr>
          <p:cNvSpPr>
            <a:spLocks noGrp="1"/>
          </p:cNvSpPr>
          <p:nvPr>
            <p:ph type="dt" sz="half" idx="10"/>
          </p:nvPr>
        </p:nvSpPr>
        <p:spPr/>
        <p:txBody>
          <a:bodyPr/>
          <a:lstStyle/>
          <a:p>
            <a:fld id="{4D5A4AAA-E611-C14F-B1A9-CEB7C49253E7}" type="datetimeFigureOut">
              <a:rPr lang="vi-VN" smtClean="0"/>
              <a:t>05/01/2022</a:t>
            </a:fld>
            <a:endParaRPr lang="vi-VN"/>
          </a:p>
        </p:txBody>
      </p:sp>
      <p:sp>
        <p:nvSpPr>
          <p:cNvPr id="3" name="Chỗ dành sẵn cho Chân trang 2">
            <a:extLst>
              <a:ext uri="{FF2B5EF4-FFF2-40B4-BE49-F238E27FC236}">
                <a16:creationId xmlns:a16="http://schemas.microsoft.com/office/drawing/2014/main" id="{A96ADCB5-FF80-E94A-87F3-E7B566D3FAF6}"/>
              </a:ext>
            </a:extLst>
          </p:cNvPr>
          <p:cNvSpPr>
            <a:spLocks noGrp="1"/>
          </p:cNvSpPr>
          <p:nvPr>
            <p:ph type="ftr" sz="quarter" idx="11"/>
          </p:nvPr>
        </p:nvSpPr>
        <p:spPr/>
        <p:txBody>
          <a:bodyPr/>
          <a:lstStyle/>
          <a:p>
            <a:endParaRPr lang="vi-VN"/>
          </a:p>
        </p:txBody>
      </p:sp>
      <p:sp>
        <p:nvSpPr>
          <p:cNvPr id="4" name="Chỗ dành sẵn cho Số hiệu Bản chiếu 3">
            <a:extLst>
              <a:ext uri="{FF2B5EF4-FFF2-40B4-BE49-F238E27FC236}">
                <a16:creationId xmlns:a16="http://schemas.microsoft.com/office/drawing/2014/main" id="{DB676A68-FC04-0C4C-944F-0BDF35721953}"/>
              </a:ext>
            </a:extLst>
          </p:cNvPr>
          <p:cNvSpPr>
            <a:spLocks noGrp="1"/>
          </p:cNvSpPr>
          <p:nvPr>
            <p:ph type="sldNum" sz="quarter" idx="12"/>
          </p:nvPr>
        </p:nvSpPr>
        <p:spPr/>
        <p:txBody>
          <a:bodyPr/>
          <a:lstStyle/>
          <a:p>
            <a:fld id="{9D88DCB9-D04F-5F40-A34C-CDA107C16EB1}" type="slidenum">
              <a:rPr lang="vi-VN" smtClean="0"/>
              <a:t>‹#›</a:t>
            </a:fld>
            <a:endParaRPr lang="vi-VN"/>
          </a:p>
        </p:txBody>
      </p:sp>
    </p:spTree>
    <p:extLst>
      <p:ext uri="{BB962C8B-B14F-4D97-AF65-F5344CB8AC3E}">
        <p14:creationId xmlns:p14="http://schemas.microsoft.com/office/powerpoint/2010/main" val="3866220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E59F703F-76ED-D242-ABD2-2167D8A6C211}"/>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p>
        </p:txBody>
      </p:sp>
      <p:sp>
        <p:nvSpPr>
          <p:cNvPr id="3" name="Chỗ dành sẵn cho Nội dung 2">
            <a:extLst>
              <a:ext uri="{FF2B5EF4-FFF2-40B4-BE49-F238E27FC236}">
                <a16:creationId xmlns:a16="http://schemas.microsoft.com/office/drawing/2014/main" id="{F7B5D164-3457-1849-B837-4B44B3772C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Văn bản 3">
            <a:extLst>
              <a:ext uri="{FF2B5EF4-FFF2-40B4-BE49-F238E27FC236}">
                <a16:creationId xmlns:a16="http://schemas.microsoft.com/office/drawing/2014/main" id="{F3EA2837-66D0-2F4F-8D7E-3A41D754F3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30B6717C-A71F-1049-86ED-CFA6760728CA}"/>
              </a:ext>
            </a:extLst>
          </p:cNvPr>
          <p:cNvSpPr>
            <a:spLocks noGrp="1"/>
          </p:cNvSpPr>
          <p:nvPr>
            <p:ph type="dt" sz="half" idx="10"/>
          </p:nvPr>
        </p:nvSpPr>
        <p:spPr/>
        <p:txBody>
          <a:bodyPr/>
          <a:lstStyle/>
          <a:p>
            <a:fld id="{4D5A4AAA-E611-C14F-B1A9-CEB7C49253E7}" type="datetimeFigureOut">
              <a:rPr lang="vi-VN" smtClean="0"/>
              <a:t>05/01/2022</a:t>
            </a:fld>
            <a:endParaRPr lang="vi-VN"/>
          </a:p>
        </p:txBody>
      </p:sp>
      <p:sp>
        <p:nvSpPr>
          <p:cNvPr id="6" name="Chỗ dành sẵn cho Chân trang 5">
            <a:extLst>
              <a:ext uri="{FF2B5EF4-FFF2-40B4-BE49-F238E27FC236}">
                <a16:creationId xmlns:a16="http://schemas.microsoft.com/office/drawing/2014/main" id="{3FD99177-F88B-B241-94FB-51C8CB03A534}"/>
              </a:ext>
            </a:extLst>
          </p:cNvPr>
          <p:cNvSpPr>
            <a:spLocks noGrp="1"/>
          </p:cNvSpPr>
          <p:nvPr>
            <p:ph type="ftr" sz="quarter" idx="11"/>
          </p:nvPr>
        </p:nvSpPr>
        <p:spPr/>
        <p:txBody>
          <a:bodyPr/>
          <a:lstStyle/>
          <a:p>
            <a:endParaRPr lang="vi-VN"/>
          </a:p>
        </p:txBody>
      </p:sp>
      <p:sp>
        <p:nvSpPr>
          <p:cNvPr id="7" name="Chỗ dành sẵn cho Số hiệu Bản chiếu 6">
            <a:extLst>
              <a:ext uri="{FF2B5EF4-FFF2-40B4-BE49-F238E27FC236}">
                <a16:creationId xmlns:a16="http://schemas.microsoft.com/office/drawing/2014/main" id="{E418481D-5677-6E4B-9B94-8F07EF902F78}"/>
              </a:ext>
            </a:extLst>
          </p:cNvPr>
          <p:cNvSpPr>
            <a:spLocks noGrp="1"/>
          </p:cNvSpPr>
          <p:nvPr>
            <p:ph type="sldNum" sz="quarter" idx="12"/>
          </p:nvPr>
        </p:nvSpPr>
        <p:spPr/>
        <p:txBody>
          <a:bodyPr/>
          <a:lstStyle/>
          <a:p>
            <a:fld id="{9D88DCB9-D04F-5F40-A34C-CDA107C16EB1}" type="slidenum">
              <a:rPr lang="vi-VN" smtClean="0"/>
              <a:t>‹#›</a:t>
            </a:fld>
            <a:endParaRPr lang="vi-VN"/>
          </a:p>
        </p:txBody>
      </p:sp>
    </p:spTree>
    <p:extLst>
      <p:ext uri="{BB962C8B-B14F-4D97-AF65-F5344CB8AC3E}">
        <p14:creationId xmlns:p14="http://schemas.microsoft.com/office/powerpoint/2010/main" val="3858892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B5341C1B-A62D-4943-8FB8-C29490843142}"/>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p>
        </p:txBody>
      </p:sp>
      <p:sp>
        <p:nvSpPr>
          <p:cNvPr id="3" name="Chỗ dành sẵn cho Hình ảnh 2">
            <a:extLst>
              <a:ext uri="{FF2B5EF4-FFF2-40B4-BE49-F238E27FC236}">
                <a16:creationId xmlns:a16="http://schemas.microsoft.com/office/drawing/2014/main" id="{48C57FD9-A7CD-C040-9F3A-56F64A3B90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Chỗ dành sẵn cho Văn bản 3">
            <a:extLst>
              <a:ext uri="{FF2B5EF4-FFF2-40B4-BE49-F238E27FC236}">
                <a16:creationId xmlns:a16="http://schemas.microsoft.com/office/drawing/2014/main" id="{65B3D82C-8D4B-7547-BA59-A8CBC52470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B26F4830-B948-CB41-BCC8-1F231AF7D26A}"/>
              </a:ext>
            </a:extLst>
          </p:cNvPr>
          <p:cNvSpPr>
            <a:spLocks noGrp="1"/>
          </p:cNvSpPr>
          <p:nvPr>
            <p:ph type="dt" sz="half" idx="10"/>
          </p:nvPr>
        </p:nvSpPr>
        <p:spPr/>
        <p:txBody>
          <a:bodyPr/>
          <a:lstStyle/>
          <a:p>
            <a:fld id="{4D5A4AAA-E611-C14F-B1A9-CEB7C49253E7}" type="datetimeFigureOut">
              <a:rPr lang="vi-VN" smtClean="0"/>
              <a:t>05/01/2022</a:t>
            </a:fld>
            <a:endParaRPr lang="vi-VN"/>
          </a:p>
        </p:txBody>
      </p:sp>
      <p:sp>
        <p:nvSpPr>
          <p:cNvPr id="6" name="Chỗ dành sẵn cho Chân trang 5">
            <a:extLst>
              <a:ext uri="{FF2B5EF4-FFF2-40B4-BE49-F238E27FC236}">
                <a16:creationId xmlns:a16="http://schemas.microsoft.com/office/drawing/2014/main" id="{6F97E3EE-633B-164C-9763-10C29726DC17}"/>
              </a:ext>
            </a:extLst>
          </p:cNvPr>
          <p:cNvSpPr>
            <a:spLocks noGrp="1"/>
          </p:cNvSpPr>
          <p:nvPr>
            <p:ph type="ftr" sz="quarter" idx="11"/>
          </p:nvPr>
        </p:nvSpPr>
        <p:spPr/>
        <p:txBody>
          <a:bodyPr/>
          <a:lstStyle/>
          <a:p>
            <a:endParaRPr lang="vi-VN"/>
          </a:p>
        </p:txBody>
      </p:sp>
      <p:sp>
        <p:nvSpPr>
          <p:cNvPr id="7" name="Chỗ dành sẵn cho Số hiệu Bản chiếu 6">
            <a:extLst>
              <a:ext uri="{FF2B5EF4-FFF2-40B4-BE49-F238E27FC236}">
                <a16:creationId xmlns:a16="http://schemas.microsoft.com/office/drawing/2014/main" id="{FC2A1058-6FAF-7645-9198-3F654B83FAB6}"/>
              </a:ext>
            </a:extLst>
          </p:cNvPr>
          <p:cNvSpPr>
            <a:spLocks noGrp="1"/>
          </p:cNvSpPr>
          <p:nvPr>
            <p:ph type="sldNum" sz="quarter" idx="12"/>
          </p:nvPr>
        </p:nvSpPr>
        <p:spPr/>
        <p:txBody>
          <a:bodyPr/>
          <a:lstStyle/>
          <a:p>
            <a:fld id="{9D88DCB9-D04F-5F40-A34C-CDA107C16EB1}" type="slidenum">
              <a:rPr lang="vi-VN" smtClean="0"/>
              <a:t>‹#›</a:t>
            </a:fld>
            <a:endParaRPr lang="vi-VN"/>
          </a:p>
        </p:txBody>
      </p:sp>
    </p:spTree>
    <p:extLst>
      <p:ext uri="{BB962C8B-B14F-4D97-AF65-F5344CB8AC3E}">
        <p14:creationId xmlns:p14="http://schemas.microsoft.com/office/powerpoint/2010/main" val="967895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hỗ dành sẵn cho Tiêu đề 1">
            <a:extLst>
              <a:ext uri="{FF2B5EF4-FFF2-40B4-BE49-F238E27FC236}">
                <a16:creationId xmlns:a16="http://schemas.microsoft.com/office/drawing/2014/main" id="{BA790EE0-99D0-E747-928C-2514065450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vi-VN"/>
              <a:t>Bấm để sửa kiểu tiêu đề Bản cái</a:t>
            </a:r>
          </a:p>
        </p:txBody>
      </p:sp>
      <p:sp>
        <p:nvSpPr>
          <p:cNvPr id="3" name="Chỗ dành sẵn cho Văn bản 2">
            <a:extLst>
              <a:ext uri="{FF2B5EF4-FFF2-40B4-BE49-F238E27FC236}">
                <a16:creationId xmlns:a16="http://schemas.microsoft.com/office/drawing/2014/main" id="{A707F3B6-DF2A-BF4A-9582-3C44FE9481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gày tháng 3">
            <a:extLst>
              <a:ext uri="{FF2B5EF4-FFF2-40B4-BE49-F238E27FC236}">
                <a16:creationId xmlns:a16="http://schemas.microsoft.com/office/drawing/2014/main" id="{2D65C45A-82E7-9B4C-8953-171BEFF006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5A4AAA-E611-C14F-B1A9-CEB7C49253E7}" type="datetimeFigureOut">
              <a:rPr lang="vi-VN" smtClean="0"/>
              <a:t>05/01/2022</a:t>
            </a:fld>
            <a:endParaRPr lang="vi-VN"/>
          </a:p>
        </p:txBody>
      </p:sp>
      <p:sp>
        <p:nvSpPr>
          <p:cNvPr id="5" name="Chỗ dành sẵn cho Chân trang 4">
            <a:extLst>
              <a:ext uri="{FF2B5EF4-FFF2-40B4-BE49-F238E27FC236}">
                <a16:creationId xmlns:a16="http://schemas.microsoft.com/office/drawing/2014/main" id="{90E11CA9-326E-924F-A204-2FF9E95E8D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Chỗ dành sẵn cho Số hiệu Bản chiếu 5">
            <a:extLst>
              <a:ext uri="{FF2B5EF4-FFF2-40B4-BE49-F238E27FC236}">
                <a16:creationId xmlns:a16="http://schemas.microsoft.com/office/drawing/2014/main" id="{0C5BB3D4-6E35-A743-89A1-EBE11A584E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88DCB9-D04F-5F40-A34C-CDA107C16EB1}" type="slidenum">
              <a:rPr lang="vi-VN" smtClean="0"/>
              <a:t>‹#›</a:t>
            </a:fld>
            <a:endParaRPr lang="vi-VN"/>
          </a:p>
        </p:txBody>
      </p:sp>
    </p:spTree>
    <p:extLst>
      <p:ext uri="{BB962C8B-B14F-4D97-AF65-F5344CB8AC3E}">
        <p14:creationId xmlns:p14="http://schemas.microsoft.com/office/powerpoint/2010/main" val="23495423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Hình ảnh 5">
            <a:extLst>
              <a:ext uri="{FF2B5EF4-FFF2-40B4-BE49-F238E27FC236}">
                <a16:creationId xmlns:a16="http://schemas.microsoft.com/office/drawing/2014/main" id="{2AEC0AB4-9900-E14B-BA63-A7D689CBCB5A}"/>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25390577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ộp Văn bản 4">
            <a:extLst>
              <a:ext uri="{FF2B5EF4-FFF2-40B4-BE49-F238E27FC236}">
                <a16:creationId xmlns:a16="http://schemas.microsoft.com/office/drawing/2014/main" id="{46144610-DA71-3A4D-BFF4-8DA70B66F974}"/>
              </a:ext>
            </a:extLst>
          </p:cNvPr>
          <p:cNvSpPr txBox="1"/>
          <p:nvPr/>
        </p:nvSpPr>
        <p:spPr>
          <a:xfrm>
            <a:off x="293647" y="227542"/>
            <a:ext cx="11074401" cy="600164"/>
          </a:xfrm>
          <a:prstGeom prst="rect">
            <a:avLst/>
          </a:prstGeom>
          <a:noFill/>
        </p:spPr>
        <p:txBody>
          <a:bodyPr wrap="square" rtlCol="0">
            <a:spAutoFit/>
          </a:bodyPr>
          <a:lstStyle/>
          <a:p>
            <a:pPr algn="l"/>
            <a:r>
              <a:rPr lang="vi-VN" sz="3300" b="1" dirty="0">
                <a:latin typeface="+mj-lt"/>
              </a:rPr>
              <a:t>3. Những khó khăn của việc đọc sách ngày nay.</a:t>
            </a:r>
          </a:p>
        </p:txBody>
      </p:sp>
      <p:sp>
        <p:nvSpPr>
          <p:cNvPr id="6" name="Hộp Văn bản 5">
            <a:extLst>
              <a:ext uri="{FF2B5EF4-FFF2-40B4-BE49-F238E27FC236}">
                <a16:creationId xmlns:a16="http://schemas.microsoft.com/office/drawing/2014/main" id="{56608142-314B-084A-8D71-93F08B9AE85D}"/>
              </a:ext>
            </a:extLst>
          </p:cNvPr>
          <p:cNvSpPr txBox="1"/>
          <p:nvPr/>
        </p:nvSpPr>
        <p:spPr>
          <a:xfrm>
            <a:off x="293647" y="827706"/>
            <a:ext cx="4910254" cy="600164"/>
          </a:xfrm>
          <a:prstGeom prst="rect">
            <a:avLst/>
          </a:prstGeom>
          <a:noFill/>
        </p:spPr>
        <p:txBody>
          <a:bodyPr wrap="square" rtlCol="0">
            <a:spAutoFit/>
          </a:bodyPr>
          <a:lstStyle/>
          <a:p>
            <a:pPr algn="l"/>
            <a:r>
              <a:rPr lang="vi-VN" sz="3300" b="1" dirty="0">
                <a:latin typeface="+mj-lt"/>
              </a:rPr>
              <a:t>*</a:t>
            </a:r>
            <a:r>
              <a:rPr lang="vi-VN" sz="3300" b="1" i="0" u="none" strike="noStrike" dirty="0">
                <a:solidFill>
                  <a:srgbClr val="000000"/>
                </a:solidFill>
                <a:effectLst/>
                <a:latin typeface="+mj-lt"/>
              </a:rPr>
              <a:t>Các luận cứ:</a:t>
            </a:r>
            <a:endParaRPr lang="vi-VN" sz="3300" b="1" dirty="0">
              <a:latin typeface="+mj-lt"/>
            </a:endParaRPr>
          </a:p>
        </p:txBody>
      </p:sp>
      <p:sp>
        <p:nvSpPr>
          <p:cNvPr id="8" name="Hộp Văn bản 7">
            <a:extLst>
              <a:ext uri="{FF2B5EF4-FFF2-40B4-BE49-F238E27FC236}">
                <a16:creationId xmlns:a16="http://schemas.microsoft.com/office/drawing/2014/main" id="{A7D27850-0B90-CC43-B513-B4D5D5E45994}"/>
              </a:ext>
            </a:extLst>
          </p:cNvPr>
          <p:cNvSpPr txBox="1"/>
          <p:nvPr/>
        </p:nvSpPr>
        <p:spPr>
          <a:xfrm>
            <a:off x="293647" y="1427870"/>
            <a:ext cx="11570012" cy="1615827"/>
          </a:xfrm>
          <a:prstGeom prst="rect">
            <a:avLst/>
          </a:prstGeom>
          <a:noFill/>
        </p:spPr>
        <p:txBody>
          <a:bodyPr wrap="square">
            <a:spAutoFit/>
          </a:bodyPr>
          <a:lstStyle/>
          <a:p>
            <a:r>
              <a:rPr lang="vi-VN" sz="3300" b="0" i="0" strike="noStrike" dirty="0">
                <a:solidFill>
                  <a:srgbClr val="000000"/>
                </a:solidFill>
                <a:effectLst/>
                <a:latin typeface="+mj-lt"/>
              </a:rPr>
              <a:t>+Một là: Sách nhiều khiến người ta không chuyên sâu.  </a:t>
            </a:r>
            <a:br>
              <a:rPr lang="vi-VN" sz="3300" dirty="0">
                <a:latin typeface="+mj-lt"/>
              </a:rPr>
            </a:br>
            <a:r>
              <a:rPr lang="vi-VN" sz="3300" b="0" i="0" strike="noStrike" dirty="0">
                <a:solidFill>
                  <a:srgbClr val="000000"/>
                </a:solidFill>
                <a:effectLst/>
                <a:latin typeface="+mj-lt"/>
              </a:rPr>
              <a:t>+ Hai là: Sách nhiều khiến người đọc lãng phí thời gian, sức lực, lạc hướng. </a:t>
            </a:r>
            <a:endParaRPr lang="vi-VN" sz="3300" dirty="0">
              <a:latin typeface="+mj-lt"/>
            </a:endParaRPr>
          </a:p>
        </p:txBody>
      </p:sp>
      <p:sp>
        <p:nvSpPr>
          <p:cNvPr id="10" name="Hộp Văn bản 9">
            <a:extLst>
              <a:ext uri="{FF2B5EF4-FFF2-40B4-BE49-F238E27FC236}">
                <a16:creationId xmlns:a16="http://schemas.microsoft.com/office/drawing/2014/main" id="{6AA04259-D175-BA4C-92DE-AF08945D7BD3}"/>
              </a:ext>
            </a:extLst>
          </p:cNvPr>
          <p:cNvSpPr txBox="1"/>
          <p:nvPr/>
        </p:nvSpPr>
        <p:spPr>
          <a:xfrm>
            <a:off x="293646" y="3043697"/>
            <a:ext cx="11074401" cy="2123658"/>
          </a:xfrm>
          <a:prstGeom prst="rect">
            <a:avLst/>
          </a:prstGeom>
          <a:noFill/>
        </p:spPr>
        <p:txBody>
          <a:bodyPr wrap="square">
            <a:spAutoFit/>
          </a:bodyPr>
          <a:lstStyle/>
          <a:p>
            <a:r>
              <a:rPr lang="vi-VN" sz="3300" b="1" dirty="0">
                <a:solidFill>
                  <a:srgbClr val="000000"/>
                </a:solidFill>
                <a:latin typeface="+mj-lt"/>
              </a:rPr>
              <a:t>*</a:t>
            </a:r>
            <a:r>
              <a:rPr lang="vi-VN" sz="3300" b="1" i="0" u="none" strike="noStrike" dirty="0">
                <a:solidFill>
                  <a:srgbClr val="000000"/>
                </a:solidFill>
                <a:effectLst/>
                <a:latin typeface="+mj-lt"/>
              </a:rPr>
              <a:t> Các hình ảnh so sánh:  </a:t>
            </a:r>
            <a:br>
              <a:rPr lang="vi-VN" sz="3300" dirty="0">
                <a:latin typeface="+mj-lt"/>
              </a:rPr>
            </a:br>
            <a:r>
              <a:rPr lang="vi-VN" sz="3300" b="0" i="0" u="none" strike="noStrike" dirty="0">
                <a:solidFill>
                  <a:srgbClr val="000000"/>
                </a:solidFill>
                <a:effectLst/>
                <a:latin typeface="+mj-lt"/>
              </a:rPr>
              <a:t>Giống như ăn uống, ăn tươi nuốt sống.  </a:t>
            </a:r>
            <a:br>
              <a:rPr lang="vi-VN" sz="3300" dirty="0">
                <a:latin typeface="+mj-lt"/>
              </a:rPr>
            </a:br>
            <a:r>
              <a:rPr lang="vi-VN" sz="3300" b="0" i="0" u="none" strike="noStrike" dirty="0">
                <a:solidFill>
                  <a:srgbClr val="000000"/>
                </a:solidFill>
                <a:effectLst/>
                <a:latin typeface="+mj-lt"/>
              </a:rPr>
              <a:t>Như đánh trận, cần phải đánh vào thành trì kiên cố. </a:t>
            </a:r>
            <a:br>
              <a:rPr lang="vi-VN" sz="3300" dirty="0">
                <a:latin typeface="+mj-lt"/>
              </a:rPr>
            </a:br>
            <a:r>
              <a:rPr lang="vi-VN" sz="3300" b="0" i="0" u="none" strike="noStrike" dirty="0">
                <a:solidFill>
                  <a:srgbClr val="000000"/>
                </a:solidFill>
                <a:effectLst/>
                <a:latin typeface="+mj-lt"/>
              </a:rPr>
              <a:t>-&gt; Luận điểm trở lên rõ ràng cụ thể, dễ hiểu.</a:t>
            </a:r>
            <a:endParaRPr lang="vi-VN" sz="3300" dirty="0">
              <a:latin typeface="+mj-lt"/>
            </a:endParaRPr>
          </a:p>
        </p:txBody>
      </p:sp>
    </p:spTree>
    <p:extLst>
      <p:ext uri="{BB962C8B-B14F-4D97-AF65-F5344CB8AC3E}">
        <p14:creationId xmlns:p14="http://schemas.microsoft.com/office/powerpoint/2010/main" val="3482457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Hình chữ nhật 6">
            <a:extLst>
              <a:ext uri="{FF2B5EF4-FFF2-40B4-BE49-F238E27FC236}">
                <a16:creationId xmlns:a16="http://schemas.microsoft.com/office/drawing/2014/main" id="{CA367CB5-559E-7C48-90E2-932C65C847EC}"/>
              </a:ext>
            </a:extLst>
          </p:cNvPr>
          <p:cNvSpPr/>
          <p:nvPr/>
        </p:nvSpPr>
        <p:spPr>
          <a:xfrm>
            <a:off x="1893644" y="796198"/>
            <a:ext cx="8404712" cy="7335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4000" b="1" dirty="0">
                <a:latin typeface="+mj-lt"/>
              </a:rPr>
              <a:t>THẢO LUẬN NHÓM </a:t>
            </a:r>
          </a:p>
        </p:txBody>
      </p:sp>
      <p:sp>
        <p:nvSpPr>
          <p:cNvPr id="8" name="Hình chữ nhật 7">
            <a:extLst>
              <a:ext uri="{FF2B5EF4-FFF2-40B4-BE49-F238E27FC236}">
                <a16:creationId xmlns:a16="http://schemas.microsoft.com/office/drawing/2014/main" id="{5F267930-804F-E44F-82B5-08CF21D636D2}"/>
              </a:ext>
            </a:extLst>
          </p:cNvPr>
          <p:cNvSpPr/>
          <p:nvPr/>
        </p:nvSpPr>
        <p:spPr>
          <a:xfrm>
            <a:off x="0" y="2570976"/>
            <a:ext cx="2814968" cy="4287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300" b="1" i="0" u="none" strike="noStrike">
                <a:solidFill>
                  <a:schemeClr val="bg1"/>
                </a:solidFill>
                <a:effectLst/>
                <a:latin typeface="+mj-lt"/>
              </a:rPr>
              <a:t>Em hiểu thế nào là không chuyên sâu? Dễ khiến người đọc lạc hướng?</a:t>
            </a:r>
            <a:endParaRPr lang="vi-VN" sz="3300" b="1" i="0" u="none" strike="noStrike" dirty="0">
              <a:solidFill>
                <a:schemeClr val="bg1"/>
              </a:solidFill>
              <a:effectLst/>
              <a:latin typeface="+mj-lt"/>
            </a:endParaRPr>
          </a:p>
        </p:txBody>
      </p:sp>
      <p:sp>
        <p:nvSpPr>
          <p:cNvPr id="10" name="Hình chữ nhật 9">
            <a:extLst>
              <a:ext uri="{FF2B5EF4-FFF2-40B4-BE49-F238E27FC236}">
                <a16:creationId xmlns:a16="http://schemas.microsoft.com/office/drawing/2014/main" id="{92D4AEB3-BCCD-1043-97C4-68CBF8E04D36}"/>
              </a:ext>
            </a:extLst>
          </p:cNvPr>
          <p:cNvSpPr/>
          <p:nvPr/>
        </p:nvSpPr>
        <p:spPr>
          <a:xfrm>
            <a:off x="3058273" y="2586467"/>
            <a:ext cx="2882372" cy="42870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300" b="1" i="0" u="none" strike="noStrike">
                <a:solidFill>
                  <a:schemeClr val="bg1"/>
                </a:solidFill>
                <a:effectLst/>
                <a:latin typeface="+mj-lt"/>
              </a:rPr>
              <a:t>Cho ví dụ về việc đọc sách hiện nay của các bạn học sinh? </a:t>
            </a:r>
            <a:endParaRPr lang="vi-VN" sz="3300" b="1" dirty="0">
              <a:solidFill>
                <a:schemeClr val="bg1"/>
              </a:solidFill>
              <a:latin typeface="+mj-lt"/>
            </a:endParaRPr>
          </a:p>
        </p:txBody>
      </p:sp>
      <p:sp>
        <p:nvSpPr>
          <p:cNvPr id="2" name="Hình chữ nhật 1">
            <a:extLst>
              <a:ext uri="{FF2B5EF4-FFF2-40B4-BE49-F238E27FC236}">
                <a16:creationId xmlns:a16="http://schemas.microsoft.com/office/drawing/2014/main" id="{584F481B-B010-4442-B6EE-FAB69C407A68}"/>
              </a:ext>
            </a:extLst>
          </p:cNvPr>
          <p:cNvSpPr/>
          <p:nvPr/>
        </p:nvSpPr>
        <p:spPr>
          <a:xfrm>
            <a:off x="6183950" y="2586467"/>
            <a:ext cx="2882372" cy="4287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300" b="1" i="0" u="none" strike="noStrike">
                <a:solidFill>
                  <a:schemeClr val="bg1"/>
                </a:solidFill>
                <a:effectLst/>
                <a:latin typeface="+mj-lt"/>
              </a:rPr>
              <a:t>Hai thiên hướng sai lệch nhà văn nêu ra có thoả đáng không?</a:t>
            </a:r>
            <a:endParaRPr lang="vi-VN" sz="3300" b="1" dirty="0">
              <a:solidFill>
                <a:schemeClr val="bg1"/>
              </a:solidFill>
              <a:latin typeface="+mj-lt"/>
            </a:endParaRPr>
          </a:p>
        </p:txBody>
      </p:sp>
      <p:sp>
        <p:nvSpPr>
          <p:cNvPr id="3" name="Hình chữ nhật 2">
            <a:extLst>
              <a:ext uri="{FF2B5EF4-FFF2-40B4-BE49-F238E27FC236}">
                <a16:creationId xmlns:a16="http://schemas.microsoft.com/office/drawing/2014/main" id="{F4BCCF98-ACB1-7C46-95CE-255F3C0898C7}"/>
              </a:ext>
            </a:extLst>
          </p:cNvPr>
          <p:cNvSpPr/>
          <p:nvPr/>
        </p:nvSpPr>
        <p:spPr>
          <a:xfrm>
            <a:off x="9309627" y="2570976"/>
            <a:ext cx="2882373" cy="4287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300" b="1" i="0" u="none" strike="noStrike" dirty="0">
                <a:solidFill>
                  <a:schemeClr val="bg1"/>
                </a:solidFill>
                <a:effectLst/>
                <a:latin typeface="+mj-lt"/>
              </a:rPr>
              <a:t>Cá nhân em có mắc sai phạm trong các thiên hướng đó không?  </a:t>
            </a:r>
            <a:endParaRPr lang="vi-VN" sz="3300" b="1" dirty="0">
              <a:solidFill>
                <a:schemeClr val="bg1"/>
              </a:solidFill>
              <a:latin typeface="+mj-lt"/>
            </a:endParaRPr>
          </a:p>
        </p:txBody>
      </p:sp>
      <p:cxnSp>
        <p:nvCxnSpPr>
          <p:cNvPr id="4" name="Đường kết nối Mũi tên Thẳng 3">
            <a:extLst>
              <a:ext uri="{FF2B5EF4-FFF2-40B4-BE49-F238E27FC236}">
                <a16:creationId xmlns:a16="http://schemas.microsoft.com/office/drawing/2014/main" id="{665B50E3-D1DD-9842-9FCA-785F17F46894}"/>
              </a:ext>
            </a:extLst>
          </p:cNvPr>
          <p:cNvCxnSpPr>
            <a:cxnSpLocks/>
          </p:cNvCxnSpPr>
          <p:nvPr/>
        </p:nvCxnSpPr>
        <p:spPr>
          <a:xfrm flipH="1">
            <a:off x="1300976" y="1529732"/>
            <a:ext cx="4639670" cy="105673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7" name="Đường kết nối Mũi tên Thẳng 16">
            <a:extLst>
              <a:ext uri="{FF2B5EF4-FFF2-40B4-BE49-F238E27FC236}">
                <a16:creationId xmlns:a16="http://schemas.microsoft.com/office/drawing/2014/main" id="{1F172BCB-52B1-5548-8D25-72CBD09B79B5}"/>
              </a:ext>
            </a:extLst>
          </p:cNvPr>
          <p:cNvCxnSpPr>
            <a:cxnSpLocks/>
            <a:endCxn id="10" idx="0"/>
          </p:cNvCxnSpPr>
          <p:nvPr/>
        </p:nvCxnSpPr>
        <p:spPr>
          <a:xfrm flipH="1">
            <a:off x="4499459" y="1529732"/>
            <a:ext cx="1508594" cy="105673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23" name="Đường kết nối Mũi tên Thẳng 22">
            <a:extLst>
              <a:ext uri="{FF2B5EF4-FFF2-40B4-BE49-F238E27FC236}">
                <a16:creationId xmlns:a16="http://schemas.microsoft.com/office/drawing/2014/main" id="{DF8F9522-9580-274A-AC8A-D3DE4350E970}"/>
              </a:ext>
            </a:extLst>
          </p:cNvPr>
          <p:cNvCxnSpPr>
            <a:cxnSpLocks/>
            <a:endCxn id="2" idx="0"/>
          </p:cNvCxnSpPr>
          <p:nvPr/>
        </p:nvCxnSpPr>
        <p:spPr>
          <a:xfrm>
            <a:off x="6116542" y="1529732"/>
            <a:ext cx="1508594" cy="105673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26" name="Đường kết nối Mũi tên Thẳng 25">
            <a:extLst>
              <a:ext uri="{FF2B5EF4-FFF2-40B4-BE49-F238E27FC236}">
                <a16:creationId xmlns:a16="http://schemas.microsoft.com/office/drawing/2014/main" id="{7960A520-92C7-BF43-B10B-AE388A271315}"/>
              </a:ext>
            </a:extLst>
          </p:cNvPr>
          <p:cNvCxnSpPr>
            <a:cxnSpLocks/>
          </p:cNvCxnSpPr>
          <p:nvPr/>
        </p:nvCxnSpPr>
        <p:spPr>
          <a:xfrm>
            <a:off x="6251357" y="1529732"/>
            <a:ext cx="4639667" cy="105673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021271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ộp Văn bản 4">
            <a:extLst>
              <a:ext uri="{FF2B5EF4-FFF2-40B4-BE49-F238E27FC236}">
                <a16:creationId xmlns:a16="http://schemas.microsoft.com/office/drawing/2014/main" id="{CD32D5C8-04CD-BB42-A09A-F3F023763DBA}"/>
              </a:ext>
            </a:extLst>
          </p:cNvPr>
          <p:cNvSpPr txBox="1"/>
          <p:nvPr/>
        </p:nvSpPr>
        <p:spPr>
          <a:xfrm>
            <a:off x="350024" y="318029"/>
            <a:ext cx="11389732" cy="600164"/>
          </a:xfrm>
          <a:prstGeom prst="rect">
            <a:avLst/>
          </a:prstGeom>
          <a:noFill/>
        </p:spPr>
        <p:txBody>
          <a:bodyPr wrap="square">
            <a:spAutoFit/>
          </a:bodyPr>
          <a:lstStyle/>
          <a:p>
            <a:r>
              <a:rPr lang="vi-VN" sz="3300" b="1" i="0" u="none" strike="noStrike" dirty="0">
                <a:solidFill>
                  <a:srgbClr val="000000"/>
                </a:solidFill>
                <a:effectLst/>
                <a:latin typeface="+mj-lt"/>
              </a:rPr>
              <a:t>+ Không chuyên sâu</a:t>
            </a:r>
            <a:r>
              <a:rPr lang="vi-VN" sz="3300" b="0" i="0" u="none" strike="noStrike" dirty="0">
                <a:solidFill>
                  <a:srgbClr val="000000"/>
                </a:solidFill>
                <a:effectLst/>
                <a:latin typeface="+mj-lt"/>
              </a:rPr>
              <a:t> có nghĩa là liếc qua không lưu tâm tìm hiểu </a:t>
            </a:r>
            <a:endParaRPr lang="vi-VN" sz="3300" dirty="0">
              <a:latin typeface="+mj-lt"/>
            </a:endParaRPr>
          </a:p>
        </p:txBody>
      </p:sp>
      <p:sp>
        <p:nvSpPr>
          <p:cNvPr id="7" name="Hộp Văn bản 6">
            <a:extLst>
              <a:ext uri="{FF2B5EF4-FFF2-40B4-BE49-F238E27FC236}">
                <a16:creationId xmlns:a16="http://schemas.microsoft.com/office/drawing/2014/main" id="{33455BF2-0B88-0B40-BFEF-2D106CF530A8}"/>
              </a:ext>
            </a:extLst>
          </p:cNvPr>
          <p:cNvSpPr txBox="1"/>
          <p:nvPr/>
        </p:nvSpPr>
        <p:spPr>
          <a:xfrm>
            <a:off x="350024" y="1063778"/>
            <a:ext cx="11287512" cy="3647152"/>
          </a:xfrm>
          <a:prstGeom prst="rect">
            <a:avLst/>
          </a:prstGeom>
          <a:noFill/>
        </p:spPr>
        <p:txBody>
          <a:bodyPr wrap="square">
            <a:spAutoFit/>
          </a:bodyPr>
          <a:lstStyle/>
          <a:p>
            <a:r>
              <a:rPr lang="vi-VN" sz="3300" b="0" i="0" u="none" strike="noStrike" dirty="0">
                <a:solidFill>
                  <a:srgbClr val="000000"/>
                </a:solidFill>
                <a:effectLst/>
                <a:latin typeface="+mj-lt"/>
              </a:rPr>
              <a:t>VD: cầm </a:t>
            </a:r>
            <a:r>
              <a:rPr lang="vi-VN" sz="3300" b="0" i="0" u="none" strike="noStrike" dirty="0" err="1">
                <a:solidFill>
                  <a:srgbClr val="000000"/>
                </a:solidFill>
                <a:effectLst/>
                <a:latin typeface="+mj-lt"/>
              </a:rPr>
              <a:t>sgk</a:t>
            </a:r>
            <a:r>
              <a:rPr lang="vi-VN" sz="3300" b="0" i="0" u="none" strike="noStrike" dirty="0">
                <a:solidFill>
                  <a:srgbClr val="000000"/>
                </a:solidFill>
                <a:effectLst/>
                <a:latin typeface="+mj-lt"/>
              </a:rPr>
              <a:t> thì chỉ đọc qua, xem nhân vật này thế nào xấu hay đẹp, gặp ai nói thế nào, xem tranh vẽ … nhằm thỏa mãn trí tò mò chứ không chú ý tới lời văn, câu thơ, sự việc hình ảnh hay ý nghĩa sâu xa của câu chuyện , tập sách. Còn rất nhiều bạn chỉ thích tập trung vào loại truyện tranh với những pha giật gân, những hình vẽ kì quặc, lạ mắt, cả ngày có khi ngốn hàng chục cuốn sách mà chẳng thu lượm được điều gì có ích</a:t>
            </a:r>
            <a:endParaRPr lang="vi-VN" sz="3300" dirty="0">
              <a:latin typeface="+mj-lt"/>
            </a:endParaRPr>
          </a:p>
        </p:txBody>
      </p:sp>
      <p:sp>
        <p:nvSpPr>
          <p:cNvPr id="9" name="Hộp Văn bản 8">
            <a:extLst>
              <a:ext uri="{FF2B5EF4-FFF2-40B4-BE49-F238E27FC236}">
                <a16:creationId xmlns:a16="http://schemas.microsoft.com/office/drawing/2014/main" id="{9D6EBE6C-7A2B-304C-8855-07F66FADEC47}"/>
              </a:ext>
            </a:extLst>
          </p:cNvPr>
          <p:cNvSpPr txBox="1"/>
          <p:nvPr/>
        </p:nvSpPr>
        <p:spPr>
          <a:xfrm>
            <a:off x="350024" y="4856515"/>
            <a:ext cx="11287512" cy="600164"/>
          </a:xfrm>
          <a:prstGeom prst="rect">
            <a:avLst/>
          </a:prstGeom>
          <a:noFill/>
        </p:spPr>
        <p:txBody>
          <a:bodyPr wrap="square">
            <a:spAutoFit/>
          </a:bodyPr>
          <a:lstStyle/>
          <a:p>
            <a:r>
              <a:rPr lang="vi-VN" sz="3300" b="1" i="0" u="none" strike="noStrike" dirty="0">
                <a:solidFill>
                  <a:srgbClr val="000000"/>
                </a:solidFill>
                <a:effectLst/>
                <a:latin typeface="+mj-lt"/>
              </a:rPr>
              <a:t>=&gt; Đó chính là bệnh ăn không tiêu dễ sinh đau dạ dày.</a:t>
            </a:r>
            <a:endParaRPr lang="vi-VN" sz="3300" b="1" dirty="0">
              <a:latin typeface="+mj-lt"/>
            </a:endParaRPr>
          </a:p>
        </p:txBody>
      </p:sp>
    </p:spTree>
    <p:extLst>
      <p:ext uri="{BB962C8B-B14F-4D97-AF65-F5344CB8AC3E}">
        <p14:creationId xmlns:p14="http://schemas.microsoft.com/office/powerpoint/2010/main" val="4909597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6" name="Hình ảnh 5">
            <a:extLst>
              <a:ext uri="{FF2B5EF4-FFF2-40B4-BE49-F238E27FC236}">
                <a16:creationId xmlns:a16="http://schemas.microsoft.com/office/drawing/2014/main" id="{3A65824E-E82A-904E-9703-65A2302F2E1E}"/>
              </a:ext>
            </a:extLst>
          </p:cNvPr>
          <p:cNvPicPr>
            <a:picLocks noChangeAspect="1"/>
          </p:cNvPicPr>
          <p:nvPr/>
        </p:nvPicPr>
        <p:blipFill rotWithShape="1">
          <a:blip r:embed="rId2"/>
          <a:srcRect t="3990" b="11439"/>
          <a:stretch/>
        </p:blipFill>
        <p:spPr>
          <a:xfrm>
            <a:off x="20" y="1282"/>
            <a:ext cx="12191980" cy="6856718"/>
          </a:xfrm>
          <a:prstGeom prst="rect">
            <a:avLst/>
          </a:prstGeom>
        </p:spPr>
      </p:pic>
    </p:spTree>
    <p:extLst>
      <p:ext uri="{BB962C8B-B14F-4D97-AF65-F5344CB8AC3E}">
        <p14:creationId xmlns:p14="http://schemas.microsoft.com/office/powerpoint/2010/main" val="1068453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Hình ảnh 5">
            <a:extLst>
              <a:ext uri="{FF2B5EF4-FFF2-40B4-BE49-F238E27FC236}">
                <a16:creationId xmlns:a16="http://schemas.microsoft.com/office/drawing/2014/main" id="{C3271855-A68A-8849-8B3E-2B3820EB7C1D}"/>
              </a:ext>
            </a:extLst>
          </p:cNvPr>
          <p:cNvPicPr>
            <a:picLocks noChangeAspect="1"/>
          </p:cNvPicPr>
          <p:nvPr/>
        </p:nvPicPr>
        <p:blipFill>
          <a:blip r:embed="rId2"/>
          <a:stretch>
            <a:fillRect/>
          </a:stretch>
        </p:blipFill>
        <p:spPr>
          <a:xfrm>
            <a:off x="365512" y="0"/>
            <a:ext cx="11460975" cy="5761463"/>
          </a:xfrm>
          <a:prstGeom prst="rect">
            <a:avLst/>
          </a:prstGeom>
        </p:spPr>
      </p:pic>
      <p:sp>
        <p:nvSpPr>
          <p:cNvPr id="7" name="Hộp Văn bản 6">
            <a:extLst>
              <a:ext uri="{FF2B5EF4-FFF2-40B4-BE49-F238E27FC236}">
                <a16:creationId xmlns:a16="http://schemas.microsoft.com/office/drawing/2014/main" id="{987017A2-1976-A84F-94B9-C7760EF0095D}"/>
              </a:ext>
            </a:extLst>
          </p:cNvPr>
          <p:cNvSpPr txBox="1"/>
          <p:nvPr/>
        </p:nvSpPr>
        <p:spPr>
          <a:xfrm>
            <a:off x="2099215" y="6009268"/>
            <a:ext cx="7993568" cy="630942"/>
          </a:xfrm>
          <a:prstGeom prst="rect">
            <a:avLst/>
          </a:prstGeom>
          <a:noFill/>
        </p:spPr>
        <p:txBody>
          <a:bodyPr wrap="square" rtlCol="0">
            <a:spAutoFit/>
          </a:bodyPr>
          <a:lstStyle/>
          <a:p>
            <a:pPr algn="l"/>
            <a:r>
              <a:rPr lang="vi-VN" sz="3500" b="1" dirty="0">
                <a:latin typeface="+mj-lt"/>
              </a:rPr>
              <a:t>Bức ảnh trên cho em thấy hành động gì?</a:t>
            </a:r>
          </a:p>
        </p:txBody>
      </p:sp>
    </p:spTree>
    <p:extLst>
      <p:ext uri="{BB962C8B-B14F-4D97-AF65-F5344CB8AC3E}">
        <p14:creationId xmlns:p14="http://schemas.microsoft.com/office/powerpoint/2010/main" val="8637961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ộp Văn bản 4">
            <a:extLst>
              <a:ext uri="{FF2B5EF4-FFF2-40B4-BE49-F238E27FC236}">
                <a16:creationId xmlns:a16="http://schemas.microsoft.com/office/drawing/2014/main" id="{31D35877-6180-FD47-A457-0B819FC36783}"/>
              </a:ext>
            </a:extLst>
          </p:cNvPr>
          <p:cNvSpPr txBox="1"/>
          <p:nvPr/>
        </p:nvSpPr>
        <p:spPr>
          <a:xfrm>
            <a:off x="350024" y="334408"/>
            <a:ext cx="11296805" cy="1661993"/>
          </a:xfrm>
          <a:prstGeom prst="rect">
            <a:avLst/>
          </a:prstGeom>
          <a:noFill/>
        </p:spPr>
        <p:txBody>
          <a:bodyPr wrap="square">
            <a:spAutoFit/>
          </a:bodyPr>
          <a:lstStyle/>
          <a:p>
            <a:r>
              <a:rPr lang="vi-VN" sz="3300" b="1" i="0" u="none" strike="noStrike" dirty="0">
                <a:solidFill>
                  <a:srgbClr val="000000"/>
                </a:solidFill>
                <a:effectLst/>
                <a:latin typeface="+mj-lt"/>
              </a:rPr>
              <a:t>+ Đọc lạc hướng </a:t>
            </a:r>
            <a:r>
              <a:rPr lang="vi-VN" sz="3300" b="0" i="0" u="none" strike="noStrike" dirty="0">
                <a:solidFill>
                  <a:srgbClr val="000000"/>
                </a:solidFill>
                <a:effectLst/>
                <a:latin typeface="+mj-lt"/>
              </a:rPr>
              <a:t>là đọc không có sự lựa chọn gặp gì đọc nấy mà không chịu tìm những cuốn sách bổ sung, phụ trợ nâng cao học vấn đang tiếp nhận trau dồi</a:t>
            </a:r>
            <a:endParaRPr lang="vi-VN" sz="3300" dirty="0">
              <a:latin typeface="+mj-lt"/>
            </a:endParaRPr>
          </a:p>
        </p:txBody>
      </p:sp>
      <p:sp>
        <p:nvSpPr>
          <p:cNvPr id="7" name="Hộp Văn bản 6">
            <a:extLst>
              <a:ext uri="{FF2B5EF4-FFF2-40B4-BE49-F238E27FC236}">
                <a16:creationId xmlns:a16="http://schemas.microsoft.com/office/drawing/2014/main" id="{4C51029A-F210-0E4C-9AE8-6A2FA379CEFB}"/>
              </a:ext>
            </a:extLst>
          </p:cNvPr>
          <p:cNvSpPr txBox="1"/>
          <p:nvPr/>
        </p:nvSpPr>
        <p:spPr>
          <a:xfrm>
            <a:off x="350024" y="2254896"/>
            <a:ext cx="11296804" cy="1107996"/>
          </a:xfrm>
          <a:prstGeom prst="rect">
            <a:avLst/>
          </a:prstGeom>
          <a:noFill/>
        </p:spPr>
        <p:txBody>
          <a:bodyPr wrap="square">
            <a:spAutoFit/>
          </a:bodyPr>
          <a:lstStyle/>
          <a:p>
            <a:r>
              <a:rPr lang="vi-VN" sz="3300" b="0" i="0" u="none" strike="noStrike" dirty="0">
                <a:solidFill>
                  <a:srgbClr val="000000"/>
                </a:solidFill>
                <a:effectLst/>
                <a:latin typeface="+mj-lt"/>
              </a:rPr>
              <a:t>VD: chỉ thích truyện tranh, báo cười, tiểu thuyết tâm lí, truyện kiếm hiệp, thơ tình yêu, sách hỏi đáp chuyện nọ chuyện kia.</a:t>
            </a:r>
            <a:endParaRPr lang="vi-VN" sz="3300" dirty="0">
              <a:latin typeface="+mj-lt"/>
            </a:endParaRPr>
          </a:p>
        </p:txBody>
      </p:sp>
      <p:sp>
        <p:nvSpPr>
          <p:cNvPr id="9" name="Hộp Văn bản 8">
            <a:extLst>
              <a:ext uri="{FF2B5EF4-FFF2-40B4-BE49-F238E27FC236}">
                <a16:creationId xmlns:a16="http://schemas.microsoft.com/office/drawing/2014/main" id="{D49158F3-6829-C64A-99D4-5BDE10C1E129}"/>
              </a:ext>
            </a:extLst>
          </p:cNvPr>
          <p:cNvSpPr txBox="1"/>
          <p:nvPr/>
        </p:nvSpPr>
        <p:spPr>
          <a:xfrm>
            <a:off x="350024" y="3495108"/>
            <a:ext cx="11575586" cy="600164"/>
          </a:xfrm>
          <a:prstGeom prst="rect">
            <a:avLst/>
          </a:prstGeom>
          <a:noFill/>
        </p:spPr>
        <p:txBody>
          <a:bodyPr wrap="square">
            <a:spAutoFit/>
          </a:bodyPr>
          <a:lstStyle/>
          <a:p>
            <a:r>
              <a:rPr lang="vi-VN" sz="3300" b="0" i="0" u="none" strike="noStrike" dirty="0">
                <a:solidFill>
                  <a:srgbClr val="000000"/>
                </a:solidFill>
                <a:effectLst/>
                <a:latin typeface="+mj-lt"/>
              </a:rPr>
              <a:t>– Các thiên hướng sai lệch nhà văn nêu ra rất thỏa đáng, chính xác. </a:t>
            </a:r>
            <a:endParaRPr lang="vi-VN" sz="3300" dirty="0">
              <a:latin typeface="+mj-lt"/>
            </a:endParaRPr>
          </a:p>
        </p:txBody>
      </p:sp>
      <p:sp>
        <p:nvSpPr>
          <p:cNvPr id="11" name="Hộp Văn bản 10">
            <a:extLst>
              <a:ext uri="{FF2B5EF4-FFF2-40B4-BE49-F238E27FC236}">
                <a16:creationId xmlns:a16="http://schemas.microsoft.com/office/drawing/2014/main" id="{02950D3D-8EDA-F848-86E3-9199281DDF92}"/>
              </a:ext>
            </a:extLst>
          </p:cNvPr>
          <p:cNvSpPr txBox="1"/>
          <p:nvPr/>
        </p:nvSpPr>
        <p:spPr>
          <a:xfrm>
            <a:off x="350023" y="4098200"/>
            <a:ext cx="11575585" cy="1615827"/>
          </a:xfrm>
          <a:prstGeom prst="rect">
            <a:avLst/>
          </a:prstGeom>
          <a:noFill/>
        </p:spPr>
        <p:txBody>
          <a:bodyPr wrap="square">
            <a:spAutoFit/>
          </a:bodyPr>
          <a:lstStyle/>
          <a:p>
            <a:r>
              <a:rPr lang="vi-VN" sz="3300" b="0" i="0" u="none" strike="noStrike" dirty="0">
                <a:solidFill>
                  <a:srgbClr val="000000"/>
                </a:solidFill>
                <a:effectLst/>
                <a:latin typeface="+mj-lt"/>
              </a:rPr>
              <a:t>– Cá nhân em không ít lần vi phạm các thiên hướng sai lệch ấy: đọc nhồi nhét, chưa biết cách chọn sách để đọc, và có khi còn đọc các loại sách độc hại, sách vô bổ…</a:t>
            </a:r>
            <a:endParaRPr lang="vi-VN" sz="3300" dirty="0">
              <a:latin typeface="+mj-lt"/>
            </a:endParaRPr>
          </a:p>
        </p:txBody>
      </p:sp>
    </p:spTree>
    <p:extLst>
      <p:ext uri="{BB962C8B-B14F-4D97-AF65-F5344CB8AC3E}">
        <p14:creationId xmlns:p14="http://schemas.microsoft.com/office/powerpoint/2010/main" val="209296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6" name="Hình ảnh 5">
            <a:extLst>
              <a:ext uri="{FF2B5EF4-FFF2-40B4-BE49-F238E27FC236}">
                <a16:creationId xmlns:a16="http://schemas.microsoft.com/office/drawing/2014/main" id="{4AF01F98-07A6-1B47-AA4F-1F47916F8B0B}"/>
              </a:ext>
            </a:extLst>
          </p:cNvPr>
          <p:cNvPicPr>
            <a:picLocks noChangeAspect="1"/>
          </p:cNvPicPr>
          <p:nvPr/>
        </p:nvPicPr>
        <p:blipFill rotWithShape="1">
          <a:blip r:embed="rId2"/>
          <a:srcRect b="19"/>
          <a:stretch/>
        </p:blipFill>
        <p:spPr>
          <a:xfrm>
            <a:off x="20" y="1282"/>
            <a:ext cx="12191980" cy="6856718"/>
          </a:xfrm>
          <a:prstGeom prst="rect">
            <a:avLst/>
          </a:prstGeom>
        </p:spPr>
      </p:pic>
    </p:spTree>
    <p:extLst>
      <p:ext uri="{BB962C8B-B14F-4D97-AF65-F5344CB8AC3E}">
        <p14:creationId xmlns:p14="http://schemas.microsoft.com/office/powerpoint/2010/main" val="5511637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Hình ảnh 5">
            <a:extLst>
              <a:ext uri="{FF2B5EF4-FFF2-40B4-BE49-F238E27FC236}">
                <a16:creationId xmlns:a16="http://schemas.microsoft.com/office/drawing/2014/main" id="{EC87577A-94E5-AA4C-B6E8-E3AA66C82CD2}"/>
              </a:ext>
            </a:extLst>
          </p:cNvPr>
          <p:cNvPicPr>
            <a:picLocks noChangeAspect="1"/>
          </p:cNvPicPr>
          <p:nvPr/>
        </p:nvPicPr>
        <p:blipFill>
          <a:blip r:embed="rId2"/>
          <a:stretch>
            <a:fillRect/>
          </a:stretch>
        </p:blipFill>
        <p:spPr>
          <a:xfrm>
            <a:off x="0" y="0"/>
            <a:ext cx="11975171" cy="6858000"/>
          </a:xfrm>
          <a:prstGeom prst="rect">
            <a:avLst/>
          </a:prstGeom>
        </p:spPr>
      </p:pic>
    </p:spTree>
    <p:extLst>
      <p:ext uri="{BB962C8B-B14F-4D97-AF65-F5344CB8AC3E}">
        <p14:creationId xmlns:p14="http://schemas.microsoft.com/office/powerpoint/2010/main" val="3769411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Hộp Văn bản 8">
            <a:extLst>
              <a:ext uri="{FF2B5EF4-FFF2-40B4-BE49-F238E27FC236}">
                <a16:creationId xmlns:a16="http://schemas.microsoft.com/office/drawing/2014/main" id="{A23509FF-F3C0-2143-8FBE-A19A8C088D08}"/>
              </a:ext>
            </a:extLst>
          </p:cNvPr>
          <p:cNvSpPr txBox="1"/>
          <p:nvPr/>
        </p:nvSpPr>
        <p:spPr>
          <a:xfrm>
            <a:off x="4243658" y="216829"/>
            <a:ext cx="7948335" cy="2123658"/>
          </a:xfrm>
          <a:prstGeom prst="rect">
            <a:avLst/>
          </a:prstGeom>
          <a:noFill/>
        </p:spPr>
        <p:txBody>
          <a:bodyPr wrap="square">
            <a:spAutoFit/>
          </a:bodyPr>
          <a:lstStyle/>
          <a:p>
            <a:r>
              <a:rPr lang="vi-VN" sz="3300" b="0" i="0" u="none" strike="noStrike" dirty="0">
                <a:solidFill>
                  <a:srgbClr val="000000"/>
                </a:solidFill>
                <a:effectLst/>
                <a:latin typeface="+mj-lt"/>
              </a:rPr>
              <a:t>+ Trình bày lời bàn bằng cách phân tích cụ thể  bằng giọng chuyện trò tâm tình, thân ái để chia sẻ kinh nghiệm, thành công, thất bại trong thực tế. </a:t>
            </a:r>
            <a:endParaRPr lang="vi-VN" sz="3300" dirty="0">
              <a:latin typeface="+mj-lt"/>
            </a:endParaRPr>
          </a:p>
        </p:txBody>
      </p:sp>
      <p:cxnSp>
        <p:nvCxnSpPr>
          <p:cNvPr id="10" name="Đường kết nối Mũi tên Thẳng 9">
            <a:extLst>
              <a:ext uri="{FF2B5EF4-FFF2-40B4-BE49-F238E27FC236}">
                <a16:creationId xmlns:a16="http://schemas.microsoft.com/office/drawing/2014/main" id="{38394BAF-7BC2-184E-8D21-C1B2F535BF3B}"/>
              </a:ext>
            </a:extLst>
          </p:cNvPr>
          <p:cNvCxnSpPr>
            <a:cxnSpLocks/>
          </p:cNvCxnSpPr>
          <p:nvPr/>
        </p:nvCxnSpPr>
        <p:spPr>
          <a:xfrm>
            <a:off x="4243659" y="0"/>
            <a:ext cx="0" cy="6858000"/>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16" name="Hình chữ nhật 15">
            <a:extLst>
              <a:ext uri="{FF2B5EF4-FFF2-40B4-BE49-F238E27FC236}">
                <a16:creationId xmlns:a16="http://schemas.microsoft.com/office/drawing/2014/main" id="{0DCF88FE-BB07-6241-9F4B-7897C62B03E9}"/>
              </a:ext>
            </a:extLst>
          </p:cNvPr>
          <p:cNvSpPr/>
          <p:nvPr/>
        </p:nvSpPr>
        <p:spPr>
          <a:xfrm>
            <a:off x="541452" y="216829"/>
            <a:ext cx="3082692" cy="5811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dirty="0">
              <a:latin typeface="+mj-lt"/>
            </a:endParaRPr>
          </a:p>
        </p:txBody>
      </p:sp>
      <p:sp>
        <p:nvSpPr>
          <p:cNvPr id="17" name="Hộp Văn bản 16">
            <a:extLst>
              <a:ext uri="{FF2B5EF4-FFF2-40B4-BE49-F238E27FC236}">
                <a16:creationId xmlns:a16="http://schemas.microsoft.com/office/drawing/2014/main" id="{3B82495D-F2D1-9D48-9FFD-8E13637E71FD}"/>
              </a:ext>
            </a:extLst>
          </p:cNvPr>
          <p:cNvSpPr txBox="1"/>
          <p:nvPr/>
        </p:nvSpPr>
        <p:spPr>
          <a:xfrm>
            <a:off x="355598" y="191937"/>
            <a:ext cx="3454399" cy="630942"/>
          </a:xfrm>
          <a:prstGeom prst="rect">
            <a:avLst/>
          </a:prstGeom>
          <a:noFill/>
        </p:spPr>
        <p:txBody>
          <a:bodyPr wrap="square" rtlCol="0">
            <a:spAutoFit/>
          </a:bodyPr>
          <a:lstStyle/>
          <a:p>
            <a:pPr algn="ctr"/>
            <a:r>
              <a:rPr lang="vi-VN" sz="3500" b="1" dirty="0">
                <a:solidFill>
                  <a:schemeClr val="bg1"/>
                </a:solidFill>
                <a:latin typeface="+mj-lt"/>
              </a:rPr>
              <a:t>CÂU HỎI</a:t>
            </a:r>
          </a:p>
        </p:txBody>
      </p:sp>
      <p:sp>
        <p:nvSpPr>
          <p:cNvPr id="19" name="Hộp Văn bản 18">
            <a:extLst>
              <a:ext uri="{FF2B5EF4-FFF2-40B4-BE49-F238E27FC236}">
                <a16:creationId xmlns:a16="http://schemas.microsoft.com/office/drawing/2014/main" id="{0A8D73B0-C61C-B948-8CB5-FE792B9876C5}"/>
              </a:ext>
            </a:extLst>
          </p:cNvPr>
          <p:cNvSpPr txBox="1"/>
          <p:nvPr/>
        </p:nvSpPr>
        <p:spPr>
          <a:xfrm>
            <a:off x="0" y="987656"/>
            <a:ext cx="4389242" cy="1569660"/>
          </a:xfrm>
          <a:prstGeom prst="rect">
            <a:avLst/>
          </a:prstGeom>
          <a:noFill/>
        </p:spPr>
        <p:txBody>
          <a:bodyPr wrap="square">
            <a:spAutoFit/>
          </a:bodyPr>
          <a:lstStyle/>
          <a:p>
            <a:r>
              <a:rPr lang="vi-VN" sz="3200" b="0" i="1" u="none" strike="noStrike" dirty="0">
                <a:solidFill>
                  <a:srgbClr val="000000"/>
                </a:solidFill>
                <a:effectLst/>
                <a:latin typeface="+mj-lt"/>
              </a:rPr>
              <a:t>Tác giả đã trình bày lời bàn của mình bằng cách nào ? </a:t>
            </a:r>
            <a:endParaRPr lang="vi-VN" sz="3200" i="1" dirty="0">
              <a:latin typeface="+mj-lt"/>
            </a:endParaRPr>
          </a:p>
        </p:txBody>
      </p:sp>
      <p:sp>
        <p:nvSpPr>
          <p:cNvPr id="21" name="Hộp Văn bản 20">
            <a:extLst>
              <a:ext uri="{FF2B5EF4-FFF2-40B4-BE49-F238E27FC236}">
                <a16:creationId xmlns:a16="http://schemas.microsoft.com/office/drawing/2014/main" id="{3F9193D0-160E-7B42-AF60-0D36D6A04A87}"/>
              </a:ext>
            </a:extLst>
          </p:cNvPr>
          <p:cNvSpPr txBox="1"/>
          <p:nvPr/>
        </p:nvSpPr>
        <p:spPr>
          <a:xfrm>
            <a:off x="0" y="2505264"/>
            <a:ext cx="4621560" cy="2062103"/>
          </a:xfrm>
          <a:prstGeom prst="rect">
            <a:avLst/>
          </a:prstGeom>
          <a:noFill/>
        </p:spPr>
        <p:txBody>
          <a:bodyPr wrap="square">
            <a:spAutoFit/>
          </a:bodyPr>
          <a:lstStyle/>
          <a:p>
            <a:r>
              <a:rPr lang="vi-VN" sz="3200" b="0" i="1" u="none" strike="noStrike" dirty="0">
                <a:solidFill>
                  <a:srgbClr val="000000"/>
                </a:solidFill>
                <a:effectLst/>
                <a:latin typeface="+mj-lt"/>
              </a:rPr>
              <a:t>Em có nhận xét gì về nội dung và cách trình bày từng nhận xét, đánh giá của tác giả? Tác dụng?  </a:t>
            </a:r>
            <a:r>
              <a:rPr lang="vi-VN" sz="3200" b="1" i="1" u="none" strike="noStrike" dirty="0">
                <a:solidFill>
                  <a:srgbClr val="000000"/>
                </a:solidFill>
                <a:effectLst/>
                <a:latin typeface="+mj-lt"/>
              </a:rPr>
              <a:t> </a:t>
            </a:r>
            <a:r>
              <a:rPr lang="vi-VN" sz="3200" b="0" i="1" u="none" strike="noStrike" dirty="0">
                <a:solidFill>
                  <a:srgbClr val="000000"/>
                </a:solidFill>
                <a:effectLst/>
                <a:latin typeface="+mj-lt"/>
              </a:rPr>
              <a:t> </a:t>
            </a:r>
            <a:endParaRPr lang="vi-VN" sz="3200" i="1" dirty="0">
              <a:latin typeface="+mj-lt"/>
            </a:endParaRPr>
          </a:p>
        </p:txBody>
      </p:sp>
      <p:sp>
        <p:nvSpPr>
          <p:cNvPr id="23" name="Hộp Văn bản 22">
            <a:extLst>
              <a:ext uri="{FF2B5EF4-FFF2-40B4-BE49-F238E27FC236}">
                <a16:creationId xmlns:a16="http://schemas.microsoft.com/office/drawing/2014/main" id="{F66FDEF9-DE1B-5441-83C3-C60F21512493}"/>
              </a:ext>
            </a:extLst>
          </p:cNvPr>
          <p:cNvSpPr txBox="1"/>
          <p:nvPr/>
        </p:nvSpPr>
        <p:spPr>
          <a:xfrm>
            <a:off x="4262242" y="2340487"/>
            <a:ext cx="7694335" cy="1615827"/>
          </a:xfrm>
          <a:prstGeom prst="rect">
            <a:avLst/>
          </a:prstGeom>
          <a:noFill/>
        </p:spPr>
        <p:txBody>
          <a:bodyPr wrap="square">
            <a:spAutoFit/>
          </a:bodyPr>
          <a:lstStyle/>
          <a:p>
            <a:r>
              <a:rPr lang="vi-VN" sz="3300" b="0" i="0" u="none" strike="noStrike" dirty="0">
                <a:solidFill>
                  <a:srgbClr val="000000"/>
                </a:solidFill>
                <a:effectLst/>
                <a:latin typeface="+mj-lt"/>
              </a:rPr>
              <a:t>– Cách viết giàu hình ảnh, nhiều chỗ tác giả ví von cụ thể và thú vị như : Liếc qua thì thấy rất nhiều… Làm học vấn giống như …</a:t>
            </a:r>
            <a:endParaRPr lang="vi-VN" sz="3300" dirty="0">
              <a:latin typeface="+mj-lt"/>
            </a:endParaRPr>
          </a:p>
        </p:txBody>
      </p:sp>
      <p:sp>
        <p:nvSpPr>
          <p:cNvPr id="25" name="Hộp Văn bản 24">
            <a:extLst>
              <a:ext uri="{FF2B5EF4-FFF2-40B4-BE49-F238E27FC236}">
                <a16:creationId xmlns:a16="http://schemas.microsoft.com/office/drawing/2014/main" id="{6DD464AE-6826-6D44-BF6A-E797CF3E2C34}"/>
              </a:ext>
            </a:extLst>
          </p:cNvPr>
          <p:cNvSpPr txBox="1"/>
          <p:nvPr/>
        </p:nvSpPr>
        <p:spPr>
          <a:xfrm>
            <a:off x="4308702" y="3956314"/>
            <a:ext cx="7647869" cy="2631490"/>
          </a:xfrm>
          <a:prstGeom prst="rect">
            <a:avLst/>
          </a:prstGeom>
          <a:noFill/>
        </p:spPr>
        <p:txBody>
          <a:bodyPr wrap="square">
            <a:spAutoFit/>
          </a:bodyPr>
          <a:lstStyle/>
          <a:p>
            <a:r>
              <a:rPr lang="vi-VN" sz="3300" b="0" i="0" u="none" strike="noStrike" dirty="0">
                <a:solidFill>
                  <a:srgbClr val="000000"/>
                </a:solidFill>
                <a:effectLst/>
                <a:latin typeface="+mj-lt"/>
              </a:rPr>
              <a:t>– Nội dung các lời bàn và cách trình bày của t/g rất thấu tình đạt lí, các ý kiến đưa ra xác đáng, có lí lẽ từ tư cách 1 học giả có uy tín, từng trải qua quá trình nghiên cứu tích luỹ, nghiền ngẫm lâu dài.</a:t>
            </a:r>
            <a:endParaRPr lang="vi-VN" sz="3300" dirty="0">
              <a:latin typeface="+mj-lt"/>
            </a:endParaRPr>
          </a:p>
        </p:txBody>
      </p:sp>
    </p:spTree>
    <p:extLst>
      <p:ext uri="{BB962C8B-B14F-4D97-AF65-F5344CB8AC3E}">
        <p14:creationId xmlns:p14="http://schemas.microsoft.com/office/powerpoint/2010/main" val="6108876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ộp Văn bản 4">
            <a:extLst>
              <a:ext uri="{FF2B5EF4-FFF2-40B4-BE49-F238E27FC236}">
                <a16:creationId xmlns:a16="http://schemas.microsoft.com/office/drawing/2014/main" id="{D547AD7F-F195-4241-98C2-2DF4C2F0F7BF}"/>
              </a:ext>
            </a:extLst>
          </p:cNvPr>
          <p:cNvSpPr txBox="1"/>
          <p:nvPr/>
        </p:nvSpPr>
        <p:spPr>
          <a:xfrm>
            <a:off x="293647" y="227542"/>
            <a:ext cx="11074401" cy="1107996"/>
          </a:xfrm>
          <a:prstGeom prst="rect">
            <a:avLst/>
          </a:prstGeom>
          <a:noFill/>
        </p:spPr>
        <p:txBody>
          <a:bodyPr wrap="square" rtlCol="0">
            <a:spAutoFit/>
          </a:bodyPr>
          <a:lstStyle/>
          <a:p>
            <a:pPr algn="l"/>
            <a:r>
              <a:rPr lang="vi-VN" sz="3300" b="1" dirty="0">
                <a:latin typeface="+mj-lt"/>
              </a:rPr>
              <a:t>3. Phương pháp chọn và đọc sách hiệu quả</a:t>
            </a:r>
          </a:p>
          <a:p>
            <a:pPr algn="l"/>
            <a:endParaRPr lang="vi-VN" sz="3300" b="1" dirty="0">
              <a:latin typeface="+mj-lt"/>
            </a:endParaRPr>
          </a:p>
        </p:txBody>
      </p:sp>
      <p:sp>
        <p:nvSpPr>
          <p:cNvPr id="7" name="Hộp Văn bản 6">
            <a:extLst>
              <a:ext uri="{FF2B5EF4-FFF2-40B4-BE49-F238E27FC236}">
                <a16:creationId xmlns:a16="http://schemas.microsoft.com/office/drawing/2014/main" id="{A7BA9CA1-4773-B04E-9BE2-0F11B6768BA4}"/>
              </a:ext>
            </a:extLst>
          </p:cNvPr>
          <p:cNvSpPr txBox="1"/>
          <p:nvPr/>
        </p:nvSpPr>
        <p:spPr>
          <a:xfrm>
            <a:off x="293647" y="984921"/>
            <a:ext cx="11604706" cy="1107996"/>
          </a:xfrm>
          <a:prstGeom prst="rect">
            <a:avLst/>
          </a:prstGeom>
          <a:noFill/>
        </p:spPr>
        <p:txBody>
          <a:bodyPr wrap="square">
            <a:spAutoFit/>
          </a:bodyPr>
          <a:lstStyle/>
          <a:p>
            <a:r>
              <a:rPr lang="vi-VN" sz="3300" b="1" i="0" u="none" strike="noStrike" dirty="0">
                <a:solidFill>
                  <a:srgbClr val="000000"/>
                </a:solidFill>
                <a:effectLst/>
                <a:latin typeface="+mj-lt"/>
              </a:rPr>
              <a:t>– Đọc sách không cốt lấy nhiều mà phải chọn cho tinh, đọc cho kĩ </a:t>
            </a:r>
            <a:r>
              <a:rPr lang="vi-VN" sz="3300" b="0" i="0" u="none" strike="noStrike" dirty="0">
                <a:solidFill>
                  <a:srgbClr val="000000"/>
                </a:solidFill>
                <a:effectLst/>
                <a:latin typeface="+mj-lt"/>
              </a:rPr>
              <a:t>những cuốn sách thực có giá trị, có lợi ích cho mình. </a:t>
            </a:r>
            <a:endParaRPr lang="vi-VN" sz="3300" dirty="0">
              <a:latin typeface="+mj-lt"/>
            </a:endParaRPr>
          </a:p>
        </p:txBody>
      </p:sp>
      <p:sp>
        <p:nvSpPr>
          <p:cNvPr id="9" name="Hộp Văn bản 8">
            <a:extLst>
              <a:ext uri="{FF2B5EF4-FFF2-40B4-BE49-F238E27FC236}">
                <a16:creationId xmlns:a16="http://schemas.microsoft.com/office/drawing/2014/main" id="{974C22DC-E8E9-DB40-949A-606974F7F6DB}"/>
              </a:ext>
            </a:extLst>
          </p:cNvPr>
          <p:cNvSpPr txBox="1"/>
          <p:nvPr/>
        </p:nvSpPr>
        <p:spPr>
          <a:xfrm>
            <a:off x="293647" y="2092916"/>
            <a:ext cx="11604706" cy="1107996"/>
          </a:xfrm>
          <a:prstGeom prst="rect">
            <a:avLst/>
          </a:prstGeom>
          <a:noFill/>
        </p:spPr>
        <p:txBody>
          <a:bodyPr wrap="square">
            <a:spAutoFit/>
          </a:bodyPr>
          <a:lstStyle/>
          <a:p>
            <a:r>
              <a:rPr lang="vi-VN" sz="3300" b="0" i="0" u="none" strike="noStrike" dirty="0">
                <a:solidFill>
                  <a:srgbClr val="000000"/>
                </a:solidFill>
                <a:effectLst/>
                <a:latin typeface="+mj-lt"/>
              </a:rPr>
              <a:t>– </a:t>
            </a:r>
            <a:r>
              <a:rPr lang="vi-VN" sz="3300" b="1" i="0" u="none" strike="noStrike" dirty="0">
                <a:solidFill>
                  <a:srgbClr val="000000"/>
                </a:solidFill>
                <a:effectLst/>
                <a:latin typeface="+mj-lt"/>
              </a:rPr>
              <a:t>Chọn cho tinh</a:t>
            </a:r>
            <a:r>
              <a:rPr lang="vi-VN" sz="3300" b="0" i="0" u="none" strike="noStrike" dirty="0">
                <a:solidFill>
                  <a:srgbClr val="000000"/>
                </a:solidFill>
                <a:effectLst/>
                <a:latin typeface="+mj-lt"/>
              </a:rPr>
              <a:t>: Chọn sách phù hợp với lứa tuổi, chuyên môn, trình độ học vấn. (Từng cấp học, lớp học) </a:t>
            </a:r>
            <a:endParaRPr lang="vi-VN" sz="3300" dirty="0">
              <a:latin typeface="+mj-lt"/>
            </a:endParaRPr>
          </a:p>
        </p:txBody>
      </p:sp>
      <p:sp>
        <p:nvSpPr>
          <p:cNvPr id="11" name="Hộp Văn bản 10">
            <a:extLst>
              <a:ext uri="{FF2B5EF4-FFF2-40B4-BE49-F238E27FC236}">
                <a16:creationId xmlns:a16="http://schemas.microsoft.com/office/drawing/2014/main" id="{9F0BC3F3-DB34-1049-9C73-7645F650A923}"/>
              </a:ext>
            </a:extLst>
          </p:cNvPr>
          <p:cNvSpPr txBox="1"/>
          <p:nvPr/>
        </p:nvSpPr>
        <p:spPr>
          <a:xfrm>
            <a:off x="293646" y="3200912"/>
            <a:ext cx="11898354" cy="1107996"/>
          </a:xfrm>
          <a:prstGeom prst="rect">
            <a:avLst/>
          </a:prstGeom>
          <a:noFill/>
        </p:spPr>
        <p:txBody>
          <a:bodyPr wrap="square">
            <a:spAutoFit/>
          </a:bodyPr>
          <a:lstStyle/>
          <a:p>
            <a:r>
              <a:rPr lang="vi-VN" sz="3300" b="0" i="0" u="none" strike="noStrike" dirty="0">
                <a:solidFill>
                  <a:srgbClr val="000000"/>
                </a:solidFill>
                <a:effectLst/>
                <a:latin typeface="+mj-lt"/>
              </a:rPr>
              <a:t>– </a:t>
            </a:r>
            <a:r>
              <a:rPr lang="vi-VN" sz="3300" b="1" i="0" u="none" strike="noStrike" dirty="0">
                <a:solidFill>
                  <a:srgbClr val="000000"/>
                </a:solidFill>
                <a:effectLst/>
                <a:latin typeface="+mj-lt"/>
              </a:rPr>
              <a:t>Đọc cho kĩ</a:t>
            </a:r>
            <a:r>
              <a:rPr lang="vi-VN" sz="3300" b="0" i="0" u="none" strike="noStrike" dirty="0">
                <a:solidFill>
                  <a:srgbClr val="000000"/>
                </a:solidFill>
                <a:effectLst/>
                <a:latin typeface="+mj-lt"/>
              </a:rPr>
              <a:t>: đọc, hiểu suy ngẫm ở từng câu, chữ, sự việc, hình ảnh … </a:t>
            </a:r>
            <a:endParaRPr lang="vi-VN" sz="3300" dirty="0">
              <a:latin typeface="+mj-lt"/>
            </a:endParaRPr>
          </a:p>
        </p:txBody>
      </p:sp>
      <p:sp>
        <p:nvSpPr>
          <p:cNvPr id="13" name="Hộp Văn bản 12">
            <a:extLst>
              <a:ext uri="{FF2B5EF4-FFF2-40B4-BE49-F238E27FC236}">
                <a16:creationId xmlns:a16="http://schemas.microsoft.com/office/drawing/2014/main" id="{7ED44A72-EF25-5D4D-97BA-E9A753E68618}"/>
              </a:ext>
            </a:extLst>
          </p:cNvPr>
          <p:cNvSpPr txBox="1"/>
          <p:nvPr/>
        </p:nvSpPr>
        <p:spPr>
          <a:xfrm>
            <a:off x="293645" y="4310055"/>
            <a:ext cx="11604706" cy="1107996"/>
          </a:xfrm>
          <a:prstGeom prst="rect">
            <a:avLst/>
          </a:prstGeom>
          <a:noFill/>
        </p:spPr>
        <p:txBody>
          <a:bodyPr wrap="square">
            <a:spAutoFit/>
          </a:bodyPr>
          <a:lstStyle/>
          <a:p>
            <a:r>
              <a:rPr lang="vi-VN" sz="3300" b="0" i="0" u="none" strike="noStrike" dirty="0">
                <a:solidFill>
                  <a:srgbClr val="000000"/>
                </a:solidFill>
                <a:effectLst/>
                <a:latin typeface="+mj-lt"/>
              </a:rPr>
              <a:t>– Không tham nhiều, cần lựa chọn những cuốn cần thiết, thực sự có giá trị, có lợi cho mình. </a:t>
            </a:r>
            <a:endParaRPr lang="vi-VN" sz="3300" dirty="0">
              <a:latin typeface="+mj-lt"/>
            </a:endParaRPr>
          </a:p>
        </p:txBody>
      </p:sp>
      <p:sp>
        <p:nvSpPr>
          <p:cNvPr id="15" name="Hộp Văn bản 14">
            <a:extLst>
              <a:ext uri="{FF2B5EF4-FFF2-40B4-BE49-F238E27FC236}">
                <a16:creationId xmlns:a16="http://schemas.microsoft.com/office/drawing/2014/main" id="{09A80399-F16A-A040-B113-0A7A4514F735}"/>
              </a:ext>
            </a:extLst>
          </p:cNvPr>
          <p:cNvSpPr txBox="1"/>
          <p:nvPr/>
        </p:nvSpPr>
        <p:spPr>
          <a:xfrm>
            <a:off x="293644" y="5420201"/>
            <a:ext cx="11604706" cy="1107996"/>
          </a:xfrm>
          <a:prstGeom prst="rect">
            <a:avLst/>
          </a:prstGeom>
          <a:noFill/>
        </p:spPr>
        <p:txBody>
          <a:bodyPr wrap="square">
            <a:spAutoFit/>
          </a:bodyPr>
          <a:lstStyle/>
          <a:p>
            <a:r>
              <a:rPr lang="vi-VN" sz="3300" b="0" i="0" u="none" strike="noStrike" dirty="0">
                <a:solidFill>
                  <a:srgbClr val="000000"/>
                </a:solidFill>
                <a:effectLst/>
                <a:latin typeface="+mj-lt"/>
              </a:rPr>
              <a:t>– Cần lựa chọn những cuốn sách, những tài liệu cơ bản thuộc lĩnh vực chuyên môn, chuyên sâu của mình. </a:t>
            </a:r>
            <a:endParaRPr lang="vi-VN" sz="3300" dirty="0">
              <a:latin typeface="+mj-lt"/>
            </a:endParaRPr>
          </a:p>
        </p:txBody>
      </p:sp>
    </p:spTree>
    <p:extLst>
      <p:ext uri="{BB962C8B-B14F-4D97-AF65-F5344CB8AC3E}">
        <p14:creationId xmlns:p14="http://schemas.microsoft.com/office/powerpoint/2010/main" val="3508577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Hình ảnh 8">
            <a:extLst>
              <a:ext uri="{FF2B5EF4-FFF2-40B4-BE49-F238E27FC236}">
                <a16:creationId xmlns:a16="http://schemas.microsoft.com/office/drawing/2014/main" id="{DD93B419-37A8-7647-BF0C-1D3A14E6242C}"/>
              </a:ext>
            </a:extLst>
          </p:cNvPr>
          <p:cNvPicPr>
            <a:picLocks noChangeAspect="1"/>
          </p:cNvPicPr>
          <p:nvPr/>
        </p:nvPicPr>
        <p:blipFill>
          <a:blip r:embed="rId2"/>
          <a:stretch>
            <a:fillRect/>
          </a:stretch>
        </p:blipFill>
        <p:spPr>
          <a:xfrm>
            <a:off x="0" y="0"/>
            <a:ext cx="12192000" cy="6857999"/>
          </a:xfrm>
          <a:prstGeom prst="rect">
            <a:avLst/>
          </a:prstGeom>
        </p:spPr>
      </p:pic>
    </p:spTree>
    <p:extLst>
      <p:ext uri="{BB962C8B-B14F-4D97-AF65-F5344CB8AC3E}">
        <p14:creationId xmlns:p14="http://schemas.microsoft.com/office/powerpoint/2010/main" val="21579601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ong bóng Ý nghĩ: Hình đám mây 3">
            <a:extLst>
              <a:ext uri="{FF2B5EF4-FFF2-40B4-BE49-F238E27FC236}">
                <a16:creationId xmlns:a16="http://schemas.microsoft.com/office/drawing/2014/main" id="{3353B464-4D0B-7347-B73E-029D68DF9C09}"/>
              </a:ext>
            </a:extLst>
          </p:cNvPr>
          <p:cNvSpPr/>
          <p:nvPr/>
        </p:nvSpPr>
        <p:spPr>
          <a:xfrm>
            <a:off x="3500244" y="582001"/>
            <a:ext cx="5761464" cy="3262114"/>
          </a:xfrm>
          <a:prstGeom prst="cloudCallout">
            <a:avLst>
              <a:gd name="adj1" fmla="val -1622"/>
              <a:gd name="adj2" fmla="val -6422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800" b="1" dirty="0">
                <a:solidFill>
                  <a:schemeClr val="tx1"/>
                </a:solidFill>
                <a:latin typeface="+mj-lt"/>
              </a:rPr>
              <a:t>Theo tác giả sách được chia thành mấy loại? </a:t>
            </a:r>
          </a:p>
        </p:txBody>
      </p:sp>
      <p:sp>
        <p:nvSpPr>
          <p:cNvPr id="5" name="Hộp Văn bản 4">
            <a:extLst>
              <a:ext uri="{FF2B5EF4-FFF2-40B4-BE49-F238E27FC236}">
                <a16:creationId xmlns:a16="http://schemas.microsoft.com/office/drawing/2014/main" id="{04B0B271-4999-6F4F-A659-FF8063D38799}"/>
              </a:ext>
            </a:extLst>
          </p:cNvPr>
          <p:cNvSpPr txBox="1"/>
          <p:nvPr/>
        </p:nvSpPr>
        <p:spPr>
          <a:xfrm>
            <a:off x="2075366" y="4034422"/>
            <a:ext cx="8611220" cy="600164"/>
          </a:xfrm>
          <a:prstGeom prst="rect">
            <a:avLst/>
          </a:prstGeom>
          <a:noFill/>
        </p:spPr>
        <p:txBody>
          <a:bodyPr wrap="square" rtlCol="0">
            <a:spAutoFit/>
          </a:bodyPr>
          <a:lstStyle/>
          <a:p>
            <a:pPr algn="l"/>
            <a:r>
              <a:rPr lang="vi-VN" sz="3300" b="1" dirty="0">
                <a:latin typeface="+mj-lt"/>
              </a:rPr>
              <a:t>Theo tác giả sách được chia làm 2 loại:</a:t>
            </a:r>
          </a:p>
        </p:txBody>
      </p:sp>
      <p:sp>
        <p:nvSpPr>
          <p:cNvPr id="7" name="Hộp Văn bản 6">
            <a:extLst>
              <a:ext uri="{FF2B5EF4-FFF2-40B4-BE49-F238E27FC236}">
                <a16:creationId xmlns:a16="http://schemas.microsoft.com/office/drawing/2014/main" id="{43B1EBC5-9A56-9541-9E08-08DC1B34AFD0}"/>
              </a:ext>
            </a:extLst>
          </p:cNvPr>
          <p:cNvSpPr txBox="1"/>
          <p:nvPr/>
        </p:nvSpPr>
        <p:spPr>
          <a:xfrm>
            <a:off x="2075366" y="4634586"/>
            <a:ext cx="4366012" cy="1107996"/>
          </a:xfrm>
          <a:prstGeom prst="rect">
            <a:avLst/>
          </a:prstGeom>
          <a:noFill/>
        </p:spPr>
        <p:txBody>
          <a:bodyPr wrap="square">
            <a:spAutoFit/>
          </a:bodyPr>
          <a:lstStyle/>
          <a:p>
            <a:r>
              <a:rPr lang="vi-VN" sz="3300" b="0" i="0" u="none" strike="noStrike" dirty="0">
                <a:solidFill>
                  <a:srgbClr val="000000"/>
                </a:solidFill>
                <a:effectLst/>
                <a:latin typeface="+mj-lt"/>
              </a:rPr>
              <a:t>– Sách phổ thông. </a:t>
            </a:r>
            <a:br>
              <a:rPr lang="vi-VN" sz="3300" dirty="0">
                <a:latin typeface="+mj-lt"/>
              </a:rPr>
            </a:br>
            <a:r>
              <a:rPr lang="vi-VN" sz="3300" b="0" i="0" u="none" strike="noStrike" dirty="0">
                <a:solidFill>
                  <a:srgbClr val="000000"/>
                </a:solidFill>
                <a:effectLst/>
                <a:latin typeface="+mj-lt"/>
              </a:rPr>
              <a:t>– Sách chuyên môn</a:t>
            </a:r>
            <a:endParaRPr lang="vi-VN" sz="3300" dirty="0">
              <a:latin typeface="+mj-lt"/>
            </a:endParaRPr>
          </a:p>
        </p:txBody>
      </p:sp>
    </p:spTree>
    <p:extLst>
      <p:ext uri="{BB962C8B-B14F-4D97-AF65-F5344CB8AC3E}">
        <p14:creationId xmlns:p14="http://schemas.microsoft.com/office/powerpoint/2010/main" val="32691579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Hộp Văn bản 7">
            <a:extLst>
              <a:ext uri="{FF2B5EF4-FFF2-40B4-BE49-F238E27FC236}">
                <a16:creationId xmlns:a16="http://schemas.microsoft.com/office/drawing/2014/main" id="{92A27A3B-0A55-8F4D-92CA-C9B486F99045}"/>
              </a:ext>
            </a:extLst>
          </p:cNvPr>
          <p:cNvSpPr txBox="1"/>
          <p:nvPr/>
        </p:nvSpPr>
        <p:spPr>
          <a:xfrm>
            <a:off x="411975" y="301650"/>
            <a:ext cx="7455829" cy="600164"/>
          </a:xfrm>
          <a:prstGeom prst="rect">
            <a:avLst/>
          </a:prstGeom>
          <a:noFill/>
        </p:spPr>
        <p:txBody>
          <a:bodyPr wrap="square">
            <a:spAutoFit/>
          </a:bodyPr>
          <a:lstStyle/>
          <a:p>
            <a:r>
              <a:rPr lang="vi-VN" sz="3300" b="1" i="0" u="none" strike="noStrike" dirty="0">
                <a:solidFill>
                  <a:srgbClr val="000000"/>
                </a:solidFill>
                <a:effectLst/>
                <a:latin typeface="+mj-lt"/>
              </a:rPr>
              <a:t>– Sách chọn nên hướng vào hai loại: </a:t>
            </a:r>
            <a:endParaRPr lang="vi-VN" sz="3300" b="1" dirty="0">
              <a:latin typeface="+mj-lt"/>
            </a:endParaRPr>
          </a:p>
        </p:txBody>
      </p:sp>
      <p:sp>
        <p:nvSpPr>
          <p:cNvPr id="10" name="Hộp Văn bản 9">
            <a:extLst>
              <a:ext uri="{FF2B5EF4-FFF2-40B4-BE49-F238E27FC236}">
                <a16:creationId xmlns:a16="http://schemas.microsoft.com/office/drawing/2014/main" id="{E346DCFF-DCD4-AB49-A08C-6E738C288376}"/>
              </a:ext>
            </a:extLst>
          </p:cNvPr>
          <p:cNvSpPr txBox="1"/>
          <p:nvPr/>
        </p:nvSpPr>
        <p:spPr>
          <a:xfrm>
            <a:off x="411975" y="901814"/>
            <a:ext cx="11368050" cy="1107996"/>
          </a:xfrm>
          <a:prstGeom prst="rect">
            <a:avLst/>
          </a:prstGeom>
          <a:noFill/>
        </p:spPr>
        <p:txBody>
          <a:bodyPr wrap="square">
            <a:spAutoFit/>
          </a:bodyPr>
          <a:lstStyle/>
          <a:p>
            <a:r>
              <a:rPr lang="vi-VN" sz="3300" b="0" i="0" u="none" strike="noStrike" dirty="0">
                <a:solidFill>
                  <a:srgbClr val="000000"/>
                </a:solidFill>
                <a:effectLst/>
                <a:latin typeface="+mj-lt"/>
              </a:rPr>
              <a:t>+ Loại phổ thông (nên chọn lấy khoảng 50 cuốn để đọc trong thời gian học phổ thông và đại học là đủ) </a:t>
            </a:r>
            <a:endParaRPr lang="vi-VN" sz="3300" dirty="0">
              <a:latin typeface="+mj-lt"/>
            </a:endParaRPr>
          </a:p>
        </p:txBody>
      </p:sp>
      <p:sp>
        <p:nvSpPr>
          <p:cNvPr id="12" name="Hộp Văn bản 11">
            <a:extLst>
              <a:ext uri="{FF2B5EF4-FFF2-40B4-BE49-F238E27FC236}">
                <a16:creationId xmlns:a16="http://schemas.microsoft.com/office/drawing/2014/main" id="{923F8492-AAEC-1A40-A03A-C5A79B96D754}"/>
              </a:ext>
            </a:extLst>
          </p:cNvPr>
          <p:cNvSpPr txBox="1"/>
          <p:nvPr/>
        </p:nvSpPr>
        <p:spPr>
          <a:xfrm>
            <a:off x="411975" y="2009810"/>
            <a:ext cx="8044365" cy="584775"/>
          </a:xfrm>
          <a:prstGeom prst="rect">
            <a:avLst/>
          </a:prstGeom>
          <a:noFill/>
        </p:spPr>
        <p:txBody>
          <a:bodyPr wrap="square">
            <a:spAutoFit/>
          </a:bodyPr>
          <a:lstStyle/>
          <a:p>
            <a:r>
              <a:rPr lang="vi-VN" sz="3200" b="0" i="0" u="none" strike="noStrike" dirty="0">
                <a:solidFill>
                  <a:srgbClr val="000000"/>
                </a:solidFill>
                <a:effectLst/>
                <a:latin typeface="+mj-lt"/>
              </a:rPr>
              <a:t>+ Loại chuyên môn (chọn, đọc suốt đời) </a:t>
            </a:r>
            <a:endParaRPr lang="vi-VN" sz="3200" dirty="0">
              <a:latin typeface="+mj-lt"/>
            </a:endParaRPr>
          </a:p>
        </p:txBody>
      </p:sp>
      <p:sp>
        <p:nvSpPr>
          <p:cNvPr id="14" name="Hộp Văn bản 13">
            <a:extLst>
              <a:ext uri="{FF2B5EF4-FFF2-40B4-BE49-F238E27FC236}">
                <a16:creationId xmlns:a16="http://schemas.microsoft.com/office/drawing/2014/main" id="{5C30C7E3-B96E-0945-B9C2-97EEA8BC29EB}"/>
              </a:ext>
            </a:extLst>
          </p:cNvPr>
          <p:cNvSpPr txBox="1"/>
          <p:nvPr/>
        </p:nvSpPr>
        <p:spPr>
          <a:xfrm>
            <a:off x="411974" y="2705434"/>
            <a:ext cx="11368049" cy="1615827"/>
          </a:xfrm>
          <a:prstGeom prst="rect">
            <a:avLst/>
          </a:prstGeom>
          <a:noFill/>
        </p:spPr>
        <p:txBody>
          <a:bodyPr wrap="square">
            <a:spAutoFit/>
          </a:bodyPr>
          <a:lstStyle/>
          <a:p>
            <a:r>
              <a:rPr lang="vi-VN" sz="3300" b="1" i="0" u="none" strike="noStrike" dirty="0">
                <a:solidFill>
                  <a:srgbClr val="000000"/>
                </a:solidFill>
                <a:effectLst/>
                <a:latin typeface="+mj-lt"/>
              </a:rPr>
              <a:t>Không thể xem thường đọc sách phổ thông, loại sách ở lĩnh vực gần gũi kế cận với chuyên ngành của mình, chuyên sâu của mình. </a:t>
            </a:r>
            <a:endParaRPr lang="vi-VN" sz="3300" b="1" dirty="0">
              <a:latin typeface="+mj-lt"/>
            </a:endParaRPr>
          </a:p>
        </p:txBody>
      </p:sp>
    </p:spTree>
    <p:extLst>
      <p:ext uri="{BB962C8B-B14F-4D97-AF65-F5344CB8AC3E}">
        <p14:creationId xmlns:p14="http://schemas.microsoft.com/office/powerpoint/2010/main" val="4771409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ong bóng Ý nghĩ: Hình đám mây 3">
            <a:extLst>
              <a:ext uri="{FF2B5EF4-FFF2-40B4-BE49-F238E27FC236}">
                <a16:creationId xmlns:a16="http://schemas.microsoft.com/office/drawing/2014/main" id="{3353B464-4D0B-7347-B73E-029D68DF9C09}"/>
              </a:ext>
            </a:extLst>
          </p:cNvPr>
          <p:cNvSpPr/>
          <p:nvPr/>
        </p:nvSpPr>
        <p:spPr>
          <a:xfrm>
            <a:off x="2688683" y="643951"/>
            <a:ext cx="6814634" cy="3444829"/>
          </a:xfrm>
          <a:prstGeom prst="cloudCallout">
            <a:avLst>
              <a:gd name="adj1" fmla="val -1622"/>
              <a:gd name="adj2" fmla="val -6422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800" b="1" i="0" u="none" strike="noStrike">
                <a:solidFill>
                  <a:srgbClr val="000000"/>
                </a:solidFill>
                <a:effectLst/>
                <a:latin typeface="+mj-lt"/>
              </a:rPr>
              <a:t>Tại sao các học giả chuyên môn vẫn cần phải đọc sách phổ thông?</a:t>
            </a:r>
            <a:endParaRPr lang="vi-VN" sz="3800" b="1" dirty="0">
              <a:solidFill>
                <a:schemeClr val="tx1"/>
              </a:solidFill>
              <a:latin typeface="+mj-lt"/>
            </a:endParaRPr>
          </a:p>
        </p:txBody>
      </p:sp>
      <p:sp>
        <p:nvSpPr>
          <p:cNvPr id="6" name="Hộp Văn bản 5">
            <a:extLst>
              <a:ext uri="{FF2B5EF4-FFF2-40B4-BE49-F238E27FC236}">
                <a16:creationId xmlns:a16="http://schemas.microsoft.com/office/drawing/2014/main" id="{1FE8842A-8932-7044-962F-EF8FB8B2201D}"/>
              </a:ext>
            </a:extLst>
          </p:cNvPr>
          <p:cNvSpPr txBox="1"/>
          <p:nvPr/>
        </p:nvSpPr>
        <p:spPr>
          <a:xfrm>
            <a:off x="319049" y="4088780"/>
            <a:ext cx="11544610" cy="2123658"/>
          </a:xfrm>
          <a:prstGeom prst="rect">
            <a:avLst/>
          </a:prstGeom>
          <a:noFill/>
        </p:spPr>
        <p:txBody>
          <a:bodyPr wrap="square">
            <a:spAutoFit/>
          </a:bodyPr>
          <a:lstStyle/>
          <a:p>
            <a:br>
              <a:rPr lang="vi-VN" sz="3300" dirty="0">
                <a:latin typeface="+mj-lt"/>
              </a:rPr>
            </a:br>
            <a:r>
              <a:rPr lang="vi-VN" sz="3300" b="0" i="0" u="none" strike="noStrike" dirty="0">
                <a:solidFill>
                  <a:srgbClr val="000000"/>
                </a:solidFill>
                <a:effectLst/>
                <a:latin typeface="+mj-lt"/>
              </a:rPr>
              <a:t>– T/g đã khẳng định: trên đời không có học vấn nào là cô lập, không có liên hệ kế cận vì thế không biết kiến thức phổ thông thì không thể chuyên sâu, không biết rộng thì không thể nắm gọn.</a:t>
            </a:r>
            <a:endParaRPr lang="vi-VN" sz="3300" dirty="0">
              <a:latin typeface="+mj-lt"/>
            </a:endParaRPr>
          </a:p>
        </p:txBody>
      </p:sp>
    </p:spTree>
    <p:extLst>
      <p:ext uri="{BB962C8B-B14F-4D97-AF65-F5344CB8AC3E}">
        <p14:creationId xmlns:p14="http://schemas.microsoft.com/office/powerpoint/2010/main" val="19972749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ộp Văn bản 4">
            <a:extLst>
              <a:ext uri="{FF2B5EF4-FFF2-40B4-BE49-F238E27FC236}">
                <a16:creationId xmlns:a16="http://schemas.microsoft.com/office/drawing/2014/main" id="{C263CE0C-2AC1-9149-B2DE-C63DE0B02427}"/>
              </a:ext>
            </a:extLst>
          </p:cNvPr>
          <p:cNvSpPr txBox="1"/>
          <p:nvPr/>
        </p:nvSpPr>
        <p:spPr>
          <a:xfrm>
            <a:off x="226121" y="176561"/>
            <a:ext cx="11965879" cy="584775"/>
          </a:xfrm>
          <a:prstGeom prst="rect">
            <a:avLst/>
          </a:prstGeom>
          <a:noFill/>
        </p:spPr>
        <p:txBody>
          <a:bodyPr wrap="square">
            <a:spAutoFit/>
          </a:bodyPr>
          <a:lstStyle/>
          <a:p>
            <a:r>
              <a:rPr lang="vi-VN" sz="3200" b="1" i="0" u="none" strike="noStrike" dirty="0">
                <a:solidFill>
                  <a:srgbClr val="000000"/>
                </a:solidFill>
                <a:effectLst/>
                <a:latin typeface="+mj-lt"/>
              </a:rPr>
              <a:t>– Tác giả đưa ra 2 ý kiến đáng để mọi người suy nghĩ học tập : </a:t>
            </a:r>
            <a:endParaRPr lang="vi-VN" sz="3200" b="1" dirty="0">
              <a:latin typeface="+mj-lt"/>
            </a:endParaRPr>
          </a:p>
        </p:txBody>
      </p:sp>
      <p:sp>
        <p:nvSpPr>
          <p:cNvPr id="7" name="Hộp Văn bản 6">
            <a:extLst>
              <a:ext uri="{FF2B5EF4-FFF2-40B4-BE49-F238E27FC236}">
                <a16:creationId xmlns:a16="http://schemas.microsoft.com/office/drawing/2014/main" id="{226FBD08-3594-FD4C-92CB-B3F9FC3CE50D}"/>
              </a:ext>
            </a:extLst>
          </p:cNvPr>
          <p:cNvSpPr txBox="1"/>
          <p:nvPr/>
        </p:nvSpPr>
        <p:spPr>
          <a:xfrm>
            <a:off x="226121" y="984896"/>
            <a:ext cx="11575586" cy="1615827"/>
          </a:xfrm>
          <a:prstGeom prst="rect">
            <a:avLst/>
          </a:prstGeom>
          <a:noFill/>
        </p:spPr>
        <p:txBody>
          <a:bodyPr wrap="square">
            <a:spAutoFit/>
          </a:bodyPr>
          <a:lstStyle/>
          <a:p>
            <a:r>
              <a:rPr lang="vi-VN" sz="3300" b="0" i="0" u="none" strike="noStrike" dirty="0">
                <a:solidFill>
                  <a:srgbClr val="000000"/>
                </a:solidFill>
                <a:effectLst/>
                <a:latin typeface="+mj-lt"/>
              </a:rPr>
              <a:t>1.Không nên đọc lướt qua, đọc chỉ để trang trí bộ mặt mà phải vừa đọc, vừa suy nghĩ, tích lũy, tưởng tượng tự do nhất là đối với các sách có giá trị. </a:t>
            </a:r>
            <a:endParaRPr lang="vi-VN" sz="3300" dirty="0">
              <a:latin typeface="+mj-lt"/>
            </a:endParaRPr>
          </a:p>
        </p:txBody>
      </p:sp>
      <p:sp>
        <p:nvSpPr>
          <p:cNvPr id="9" name="Hộp Văn bản 8">
            <a:extLst>
              <a:ext uri="{FF2B5EF4-FFF2-40B4-BE49-F238E27FC236}">
                <a16:creationId xmlns:a16="http://schemas.microsoft.com/office/drawing/2014/main" id="{6AE16384-7130-9E4F-9F86-890BF6650ADA}"/>
              </a:ext>
            </a:extLst>
          </p:cNvPr>
          <p:cNvSpPr txBox="1"/>
          <p:nvPr/>
        </p:nvSpPr>
        <p:spPr>
          <a:xfrm>
            <a:off x="226121" y="2600723"/>
            <a:ext cx="11739758" cy="1107996"/>
          </a:xfrm>
          <a:prstGeom prst="rect">
            <a:avLst/>
          </a:prstGeom>
          <a:noFill/>
        </p:spPr>
        <p:txBody>
          <a:bodyPr wrap="square">
            <a:spAutoFit/>
          </a:bodyPr>
          <a:lstStyle/>
          <a:p>
            <a:r>
              <a:rPr lang="vi-VN" sz="3300" b="0" i="0" u="none" strike="noStrike" dirty="0">
                <a:solidFill>
                  <a:srgbClr val="000000"/>
                </a:solidFill>
                <a:effectLst/>
                <a:latin typeface="+mj-lt"/>
              </a:rPr>
              <a:t>2.Không nên đọc một cách tràn </a:t>
            </a:r>
            <a:r>
              <a:rPr lang="vi-VN" sz="3300" b="0" i="0" u="none" strike="noStrike" dirty="0" err="1">
                <a:solidFill>
                  <a:srgbClr val="000000"/>
                </a:solidFill>
                <a:effectLst/>
                <a:latin typeface="+mj-lt"/>
              </a:rPr>
              <a:t>lan</a:t>
            </a:r>
            <a:r>
              <a:rPr lang="vi-VN" sz="3300" b="0" i="0" u="none" strike="noStrike" dirty="0">
                <a:solidFill>
                  <a:srgbClr val="000000"/>
                </a:solidFill>
                <a:effectLst/>
                <a:latin typeface="+mj-lt"/>
              </a:rPr>
              <a:t> theo kiểu hứng thú cá nhân mà cần đọc có kế hoạch, có hệ thống. </a:t>
            </a:r>
            <a:endParaRPr lang="vi-VN" sz="3300" dirty="0">
              <a:latin typeface="+mj-lt"/>
            </a:endParaRPr>
          </a:p>
        </p:txBody>
      </p:sp>
      <p:sp>
        <p:nvSpPr>
          <p:cNvPr id="11" name="Hộp Văn bản 10">
            <a:extLst>
              <a:ext uri="{FF2B5EF4-FFF2-40B4-BE49-F238E27FC236}">
                <a16:creationId xmlns:a16="http://schemas.microsoft.com/office/drawing/2014/main" id="{79F30F25-C090-B546-896B-4123482D83DE}"/>
              </a:ext>
            </a:extLst>
          </p:cNvPr>
          <p:cNvSpPr txBox="1"/>
          <p:nvPr/>
        </p:nvSpPr>
        <p:spPr>
          <a:xfrm>
            <a:off x="226120" y="3708718"/>
            <a:ext cx="11575585" cy="1107996"/>
          </a:xfrm>
          <a:prstGeom prst="rect">
            <a:avLst/>
          </a:prstGeom>
          <a:noFill/>
        </p:spPr>
        <p:txBody>
          <a:bodyPr wrap="square">
            <a:spAutoFit/>
          </a:bodyPr>
          <a:lstStyle/>
          <a:p>
            <a:r>
              <a:rPr lang="vi-VN" sz="3300" b="0" i="0" u="none" strike="noStrike" dirty="0">
                <a:solidFill>
                  <a:srgbClr val="000000"/>
                </a:solidFill>
                <a:effectLst/>
                <a:latin typeface="+mj-lt"/>
              </a:rPr>
              <a:t>3. Kết hợp giữa đọc rộng với đọc sâu, đọc sách thường thức với đọc sách chuyên môn. </a:t>
            </a:r>
            <a:endParaRPr lang="vi-VN" sz="3300" dirty="0">
              <a:latin typeface="+mj-lt"/>
            </a:endParaRPr>
          </a:p>
        </p:txBody>
      </p:sp>
      <p:sp>
        <p:nvSpPr>
          <p:cNvPr id="13" name="Hộp Văn bản 12">
            <a:extLst>
              <a:ext uri="{FF2B5EF4-FFF2-40B4-BE49-F238E27FC236}">
                <a16:creationId xmlns:a16="http://schemas.microsoft.com/office/drawing/2014/main" id="{E49832F7-05DC-074F-B2DB-A1177A2173DE}"/>
              </a:ext>
            </a:extLst>
          </p:cNvPr>
          <p:cNvSpPr txBox="1"/>
          <p:nvPr/>
        </p:nvSpPr>
        <p:spPr>
          <a:xfrm>
            <a:off x="226119" y="4816714"/>
            <a:ext cx="10987052" cy="600164"/>
          </a:xfrm>
          <a:prstGeom prst="rect">
            <a:avLst/>
          </a:prstGeom>
          <a:noFill/>
        </p:spPr>
        <p:txBody>
          <a:bodyPr wrap="square">
            <a:spAutoFit/>
          </a:bodyPr>
          <a:lstStyle/>
          <a:p>
            <a:r>
              <a:rPr lang="vi-VN" sz="3300" b="0" i="0" u="none" strike="noStrike" dirty="0">
                <a:solidFill>
                  <a:srgbClr val="000000"/>
                </a:solidFill>
                <a:effectLst/>
                <a:latin typeface="+mj-lt"/>
              </a:rPr>
              <a:t>4. Đọc sách còn rèn tính cách và chuyện học làm người.</a:t>
            </a:r>
            <a:endParaRPr lang="vi-VN" sz="3300" dirty="0">
              <a:latin typeface="+mj-lt"/>
            </a:endParaRPr>
          </a:p>
        </p:txBody>
      </p:sp>
    </p:spTree>
    <p:extLst>
      <p:ext uri="{BB962C8B-B14F-4D97-AF65-F5344CB8AC3E}">
        <p14:creationId xmlns:p14="http://schemas.microsoft.com/office/powerpoint/2010/main" val="18714073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ong bóng Ý nghĩ: Hình đám mây 3">
            <a:extLst>
              <a:ext uri="{FF2B5EF4-FFF2-40B4-BE49-F238E27FC236}">
                <a16:creationId xmlns:a16="http://schemas.microsoft.com/office/drawing/2014/main" id="{3353B464-4D0B-7347-B73E-029D68DF9C09}"/>
              </a:ext>
            </a:extLst>
          </p:cNvPr>
          <p:cNvSpPr/>
          <p:nvPr/>
        </p:nvSpPr>
        <p:spPr>
          <a:xfrm>
            <a:off x="1697463" y="612976"/>
            <a:ext cx="8797073" cy="3444829"/>
          </a:xfrm>
          <a:prstGeom prst="cloudCallout">
            <a:avLst>
              <a:gd name="adj1" fmla="val -1622"/>
              <a:gd name="adj2" fmla="val -6422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500" b="1" i="0" u="none" strike="noStrike">
                <a:solidFill>
                  <a:srgbClr val="000000"/>
                </a:solidFill>
                <a:effectLst/>
                <a:latin typeface="+mj-lt"/>
              </a:rPr>
              <a:t>Qua lời bàn của tác giả về phương pháp đọc sách, theo em, với HS THCS, chúng ta cần đọc những sách gì?</a:t>
            </a:r>
            <a:endParaRPr lang="vi-VN" sz="3500" b="1" dirty="0">
              <a:solidFill>
                <a:schemeClr val="tx1"/>
              </a:solidFill>
              <a:latin typeface="+mj-lt"/>
            </a:endParaRPr>
          </a:p>
        </p:txBody>
      </p:sp>
      <p:sp>
        <p:nvSpPr>
          <p:cNvPr id="5" name="Hộp Văn bản 4">
            <a:extLst>
              <a:ext uri="{FF2B5EF4-FFF2-40B4-BE49-F238E27FC236}">
                <a16:creationId xmlns:a16="http://schemas.microsoft.com/office/drawing/2014/main" id="{1EB22C4A-8137-E448-8B59-159ADFF5701A}"/>
              </a:ext>
            </a:extLst>
          </p:cNvPr>
          <p:cNvSpPr txBox="1"/>
          <p:nvPr/>
        </p:nvSpPr>
        <p:spPr>
          <a:xfrm>
            <a:off x="463084" y="4367561"/>
            <a:ext cx="11265830" cy="2123658"/>
          </a:xfrm>
          <a:prstGeom prst="rect">
            <a:avLst/>
          </a:prstGeom>
          <a:noFill/>
        </p:spPr>
        <p:txBody>
          <a:bodyPr wrap="square">
            <a:spAutoFit/>
          </a:bodyPr>
          <a:lstStyle/>
          <a:p>
            <a:r>
              <a:rPr lang="vi-VN" sz="3300" b="0" i="0" u="none" strike="noStrike" dirty="0">
                <a:solidFill>
                  <a:srgbClr val="000000"/>
                </a:solidFill>
                <a:effectLst/>
                <a:latin typeface="+mj-lt"/>
              </a:rPr>
              <a:t>* HS THCS:  </a:t>
            </a:r>
            <a:br>
              <a:rPr lang="vi-VN" sz="3300" dirty="0">
                <a:latin typeface="+mj-lt"/>
              </a:rPr>
            </a:br>
            <a:r>
              <a:rPr lang="vi-VN" sz="3300" b="0" i="0" u="none" strike="noStrike" dirty="0">
                <a:solidFill>
                  <a:srgbClr val="000000"/>
                </a:solidFill>
                <a:effectLst/>
                <a:latin typeface="+mj-lt"/>
              </a:rPr>
              <a:t>-Sách chuyên sâu: những cuốn </a:t>
            </a:r>
            <a:r>
              <a:rPr lang="vi-VN" sz="3300" b="0" i="0" u="none" strike="noStrike" dirty="0" err="1">
                <a:solidFill>
                  <a:srgbClr val="000000"/>
                </a:solidFill>
                <a:effectLst/>
                <a:latin typeface="+mj-lt"/>
              </a:rPr>
              <a:t>sgk</a:t>
            </a:r>
            <a:r>
              <a:rPr lang="vi-VN" sz="3300" b="0" i="0" u="none" strike="noStrike" dirty="0">
                <a:solidFill>
                  <a:srgbClr val="000000"/>
                </a:solidFill>
                <a:effectLst/>
                <a:latin typeface="+mj-lt"/>
              </a:rPr>
              <a:t>, sách tham khảo…  </a:t>
            </a:r>
            <a:br>
              <a:rPr lang="vi-VN" sz="3300" dirty="0">
                <a:latin typeface="+mj-lt"/>
              </a:rPr>
            </a:br>
            <a:r>
              <a:rPr lang="vi-VN" sz="3300" b="0" i="0" u="none" strike="noStrike" dirty="0">
                <a:solidFill>
                  <a:srgbClr val="000000"/>
                </a:solidFill>
                <a:effectLst/>
                <a:latin typeface="+mj-lt"/>
              </a:rPr>
              <a:t>-Sách thường thức: những cuốn sách về ứng xử, về đạo </a:t>
            </a:r>
            <a:r>
              <a:rPr lang="vi-VN" sz="3300" b="0" i="0" u="none" strike="noStrike" dirty="0" err="1">
                <a:solidFill>
                  <a:srgbClr val="000000"/>
                </a:solidFill>
                <a:effectLst/>
                <a:latin typeface="+mj-lt"/>
              </a:rPr>
              <a:t>đức</a:t>
            </a:r>
            <a:r>
              <a:rPr lang="vi-VN" sz="3300" b="0" i="0" u="none" strike="noStrike" dirty="0">
                <a:solidFill>
                  <a:srgbClr val="000000"/>
                </a:solidFill>
                <a:effectLst/>
                <a:latin typeface="+mj-lt"/>
              </a:rPr>
              <a:t>, gia đình, bè bạn….</a:t>
            </a:r>
            <a:endParaRPr lang="vi-VN" sz="3300" dirty="0">
              <a:latin typeface="+mj-lt"/>
            </a:endParaRPr>
          </a:p>
        </p:txBody>
      </p:sp>
    </p:spTree>
    <p:extLst>
      <p:ext uri="{BB962C8B-B14F-4D97-AF65-F5344CB8AC3E}">
        <p14:creationId xmlns:p14="http://schemas.microsoft.com/office/powerpoint/2010/main" val="22646159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ong bóng Ý nghĩ: Hình đám mây 3">
            <a:extLst>
              <a:ext uri="{FF2B5EF4-FFF2-40B4-BE49-F238E27FC236}">
                <a16:creationId xmlns:a16="http://schemas.microsoft.com/office/drawing/2014/main" id="{3353B464-4D0B-7347-B73E-029D68DF9C09}"/>
              </a:ext>
            </a:extLst>
          </p:cNvPr>
          <p:cNvSpPr/>
          <p:nvPr/>
        </p:nvSpPr>
        <p:spPr>
          <a:xfrm>
            <a:off x="2437781" y="520049"/>
            <a:ext cx="7316438" cy="3444829"/>
          </a:xfrm>
          <a:prstGeom prst="cloudCallout">
            <a:avLst>
              <a:gd name="adj1" fmla="val -1622"/>
              <a:gd name="adj2" fmla="val -6422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4400" b="1" i="0" u="none" strike="noStrike">
                <a:solidFill>
                  <a:srgbClr val="000000"/>
                </a:solidFill>
                <a:effectLst/>
                <a:latin typeface="+mj-lt"/>
              </a:rPr>
              <a:t>Ngoài việc học tập tri thức, đọc sách còn giúp con người điều gì?</a:t>
            </a:r>
            <a:endParaRPr lang="vi-VN" sz="4400" b="1" dirty="0">
              <a:solidFill>
                <a:schemeClr val="tx1"/>
              </a:solidFill>
              <a:latin typeface="+mj-lt"/>
            </a:endParaRPr>
          </a:p>
        </p:txBody>
      </p:sp>
      <p:sp>
        <p:nvSpPr>
          <p:cNvPr id="6" name="Hộp Văn bản 5">
            <a:extLst>
              <a:ext uri="{FF2B5EF4-FFF2-40B4-BE49-F238E27FC236}">
                <a16:creationId xmlns:a16="http://schemas.microsoft.com/office/drawing/2014/main" id="{66C515F3-7B3D-FC4E-998B-30A00CD130DA}"/>
              </a:ext>
            </a:extLst>
          </p:cNvPr>
          <p:cNvSpPr txBox="1"/>
          <p:nvPr/>
        </p:nvSpPr>
        <p:spPr>
          <a:xfrm>
            <a:off x="726378" y="4623639"/>
            <a:ext cx="11465622" cy="1138773"/>
          </a:xfrm>
          <a:prstGeom prst="rect">
            <a:avLst/>
          </a:prstGeom>
          <a:noFill/>
        </p:spPr>
        <p:txBody>
          <a:bodyPr wrap="square">
            <a:spAutoFit/>
          </a:bodyPr>
          <a:lstStyle/>
          <a:p>
            <a:r>
              <a:rPr lang="vi-VN" sz="3400" b="0" i="0" u="none" strike="noStrike" dirty="0">
                <a:solidFill>
                  <a:srgbClr val="000000"/>
                </a:solidFill>
                <a:effectLst/>
                <a:latin typeface="+mj-lt"/>
              </a:rPr>
              <a:t>&gt; Đọc sách còn giúp con người rèn luyện tính cách, học cách làm người.</a:t>
            </a:r>
            <a:endParaRPr lang="vi-VN" sz="3400" dirty="0">
              <a:latin typeface="+mj-lt"/>
            </a:endParaRPr>
          </a:p>
        </p:txBody>
      </p:sp>
    </p:spTree>
    <p:extLst>
      <p:ext uri="{BB962C8B-B14F-4D97-AF65-F5344CB8AC3E}">
        <p14:creationId xmlns:p14="http://schemas.microsoft.com/office/powerpoint/2010/main" val="17902020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DF77C9D1-98A4-E54C-BEF7-A34B1F812B60}"/>
              </a:ext>
            </a:extLst>
          </p:cNvPr>
          <p:cNvSpPr txBox="1"/>
          <p:nvPr/>
        </p:nvSpPr>
        <p:spPr>
          <a:xfrm>
            <a:off x="3269165" y="371707"/>
            <a:ext cx="5653669" cy="707886"/>
          </a:xfrm>
          <a:prstGeom prst="rect">
            <a:avLst/>
          </a:prstGeom>
          <a:noFill/>
          <a:ln>
            <a:solidFill>
              <a:schemeClr val="tx1"/>
            </a:solidFill>
          </a:ln>
        </p:spPr>
        <p:txBody>
          <a:bodyPr wrap="square" rtlCol="0">
            <a:spAutoFit/>
          </a:bodyPr>
          <a:lstStyle/>
          <a:p>
            <a:pPr algn="l"/>
            <a:r>
              <a:rPr lang="vi-VN" sz="4000" b="1" dirty="0">
                <a:latin typeface="+mj-lt"/>
              </a:rPr>
              <a:t>THẢO LUẬN CẶP ĐÔI</a:t>
            </a:r>
          </a:p>
        </p:txBody>
      </p:sp>
      <p:sp>
        <p:nvSpPr>
          <p:cNvPr id="5" name="Hộp Văn bản 4">
            <a:extLst>
              <a:ext uri="{FF2B5EF4-FFF2-40B4-BE49-F238E27FC236}">
                <a16:creationId xmlns:a16="http://schemas.microsoft.com/office/drawing/2014/main" id="{F7976893-6F11-AB42-AA79-BE0785C4B35B}"/>
              </a:ext>
            </a:extLst>
          </p:cNvPr>
          <p:cNvSpPr txBox="1"/>
          <p:nvPr/>
        </p:nvSpPr>
        <p:spPr>
          <a:xfrm>
            <a:off x="496847" y="1316633"/>
            <a:ext cx="11198304" cy="1169551"/>
          </a:xfrm>
          <a:prstGeom prst="rect">
            <a:avLst/>
          </a:prstGeom>
          <a:noFill/>
        </p:spPr>
        <p:txBody>
          <a:bodyPr wrap="square" rtlCol="0">
            <a:spAutoFit/>
          </a:bodyPr>
          <a:lstStyle/>
          <a:p>
            <a:pPr algn="l"/>
            <a:r>
              <a:rPr lang="vi-VN" sz="3400" b="1" dirty="0">
                <a:solidFill>
                  <a:srgbClr val="FF0000"/>
                </a:solidFill>
                <a:latin typeface="+mj-lt"/>
              </a:rPr>
              <a:t>Câu hỏi: </a:t>
            </a:r>
            <a:r>
              <a:rPr lang="vi-VN" sz="3400" b="0" i="0" u="none" strike="noStrike" dirty="0">
                <a:solidFill>
                  <a:srgbClr val="000000"/>
                </a:solidFill>
                <a:effectLst/>
                <a:latin typeface="+mj-lt"/>
              </a:rPr>
              <a:t>Qua bài viết em thấy đọc sách có lợi không? Em sẽ làm gì khi đọc sách? </a:t>
            </a:r>
            <a:endParaRPr lang="vi-VN" sz="3400" dirty="0">
              <a:latin typeface="+mj-lt"/>
            </a:endParaRPr>
          </a:p>
        </p:txBody>
      </p:sp>
      <p:sp>
        <p:nvSpPr>
          <p:cNvPr id="7" name="Hộp Văn bản 6">
            <a:extLst>
              <a:ext uri="{FF2B5EF4-FFF2-40B4-BE49-F238E27FC236}">
                <a16:creationId xmlns:a16="http://schemas.microsoft.com/office/drawing/2014/main" id="{9112F169-4045-5E47-83C2-600045B3AC10}"/>
              </a:ext>
            </a:extLst>
          </p:cNvPr>
          <p:cNvSpPr txBox="1"/>
          <p:nvPr/>
        </p:nvSpPr>
        <p:spPr>
          <a:xfrm>
            <a:off x="496847" y="2812421"/>
            <a:ext cx="11188390" cy="3647152"/>
          </a:xfrm>
          <a:prstGeom prst="rect">
            <a:avLst/>
          </a:prstGeom>
          <a:noFill/>
        </p:spPr>
        <p:txBody>
          <a:bodyPr wrap="square">
            <a:spAutoFit/>
          </a:bodyPr>
          <a:lstStyle/>
          <a:p>
            <a:r>
              <a:rPr lang="vi-VN" sz="3300" b="0" i="1" u="none" strike="noStrike" dirty="0">
                <a:solidFill>
                  <a:srgbClr val="000000"/>
                </a:solidFill>
                <a:effectLst/>
                <a:latin typeface="+mj-lt"/>
              </a:rPr>
              <a:t>+ Tự do bộc lộ, liên hệ bản thân</a:t>
            </a:r>
            <a:r>
              <a:rPr lang="vi-VN" sz="3300" b="0" i="0" u="none" strike="noStrike" dirty="0">
                <a:solidFill>
                  <a:srgbClr val="000000"/>
                </a:solidFill>
                <a:effectLst/>
                <a:latin typeface="+mj-lt"/>
              </a:rPr>
              <a:t>  </a:t>
            </a:r>
            <a:br>
              <a:rPr lang="vi-VN" sz="3300" dirty="0">
                <a:latin typeface="+mj-lt"/>
              </a:rPr>
            </a:br>
            <a:r>
              <a:rPr lang="vi-VN" sz="3300" b="0" i="0" u="none" strike="noStrike" dirty="0">
                <a:solidFill>
                  <a:srgbClr val="000000"/>
                </a:solidFill>
                <a:effectLst/>
                <a:latin typeface="+mj-lt"/>
              </a:rPr>
              <a:t>– Đọc sách có rất nhiều lợi ích.  </a:t>
            </a:r>
            <a:br>
              <a:rPr lang="vi-VN" sz="3300" dirty="0">
                <a:latin typeface="+mj-lt"/>
              </a:rPr>
            </a:br>
            <a:r>
              <a:rPr lang="vi-VN" sz="3300" b="0" i="0" u="none" strike="noStrike" dirty="0">
                <a:solidFill>
                  <a:srgbClr val="000000"/>
                </a:solidFill>
                <a:effectLst/>
                <a:latin typeface="+mj-lt"/>
              </a:rPr>
              <a:t>– Khi đọc cần suy nghĩ để tìm xem ý tưởng được biểu hiện trong sách, cái hay, cái đẹp của mỗi cuốn sách là gì. Ta học tập được gì viết trong sách. </a:t>
            </a:r>
            <a:br>
              <a:rPr lang="vi-VN" sz="3300" dirty="0">
                <a:latin typeface="+mj-lt"/>
              </a:rPr>
            </a:br>
            <a:r>
              <a:rPr lang="vi-VN" sz="3300" b="0" i="0" u="none" strike="noStrike" dirty="0">
                <a:solidFill>
                  <a:srgbClr val="000000"/>
                </a:solidFill>
                <a:effectLst/>
                <a:latin typeface="+mj-lt"/>
              </a:rPr>
              <a:t>– Cần chọn sách tốt, sách quý để đọc, tránh sách xấu, sách độc hại.</a:t>
            </a:r>
            <a:endParaRPr lang="vi-VN" sz="3300" dirty="0">
              <a:latin typeface="+mj-lt"/>
            </a:endParaRPr>
          </a:p>
        </p:txBody>
      </p:sp>
    </p:spTree>
    <p:extLst>
      <p:ext uri="{BB962C8B-B14F-4D97-AF65-F5344CB8AC3E}">
        <p14:creationId xmlns:p14="http://schemas.microsoft.com/office/powerpoint/2010/main" val="31123792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Đường kết nối Mũi tên Thẳng 12">
            <a:extLst>
              <a:ext uri="{FF2B5EF4-FFF2-40B4-BE49-F238E27FC236}">
                <a16:creationId xmlns:a16="http://schemas.microsoft.com/office/drawing/2014/main" id="{2C7E49A2-ED3E-A14B-B3D6-80037C4B76C8}"/>
              </a:ext>
            </a:extLst>
          </p:cNvPr>
          <p:cNvCxnSpPr>
            <a:cxnSpLocks/>
          </p:cNvCxnSpPr>
          <p:nvPr/>
        </p:nvCxnSpPr>
        <p:spPr>
          <a:xfrm>
            <a:off x="247805" y="743415"/>
            <a:ext cx="11944195" cy="0"/>
          </a:xfrm>
          <a:prstGeom prst="straightConnector1">
            <a:avLst/>
          </a:prstGeom>
        </p:spPr>
        <p:style>
          <a:lnRef idx="3">
            <a:schemeClr val="dk1"/>
          </a:lnRef>
          <a:fillRef idx="0">
            <a:schemeClr val="dk1"/>
          </a:fillRef>
          <a:effectRef idx="2">
            <a:schemeClr val="dk1"/>
          </a:effectRef>
          <a:fontRef idx="minor">
            <a:schemeClr val="tx1"/>
          </a:fontRef>
        </p:style>
      </p:cxnSp>
      <p:sp>
        <p:nvSpPr>
          <p:cNvPr id="19" name="Hộp Văn bản 18">
            <a:extLst>
              <a:ext uri="{FF2B5EF4-FFF2-40B4-BE49-F238E27FC236}">
                <a16:creationId xmlns:a16="http://schemas.microsoft.com/office/drawing/2014/main" id="{74BE585F-4FC9-EC4B-A963-739A4A3D47AC}"/>
              </a:ext>
            </a:extLst>
          </p:cNvPr>
          <p:cNvSpPr txBox="1"/>
          <p:nvPr/>
        </p:nvSpPr>
        <p:spPr>
          <a:xfrm>
            <a:off x="4368800" y="-41416"/>
            <a:ext cx="3454400" cy="784830"/>
          </a:xfrm>
          <a:prstGeom prst="rect">
            <a:avLst/>
          </a:prstGeom>
          <a:noFill/>
        </p:spPr>
        <p:txBody>
          <a:bodyPr wrap="square" rtlCol="0">
            <a:spAutoFit/>
          </a:bodyPr>
          <a:lstStyle/>
          <a:p>
            <a:pPr algn="l"/>
            <a:r>
              <a:rPr lang="vi-VN" sz="4500" b="1" dirty="0">
                <a:solidFill>
                  <a:srgbClr val="FF0000"/>
                </a:solidFill>
                <a:latin typeface="+mj-lt"/>
              </a:rPr>
              <a:t>TỔNG KẾT</a:t>
            </a:r>
          </a:p>
        </p:txBody>
      </p:sp>
      <p:sp>
        <p:nvSpPr>
          <p:cNvPr id="20" name="Hộp Văn bản 19">
            <a:extLst>
              <a:ext uri="{FF2B5EF4-FFF2-40B4-BE49-F238E27FC236}">
                <a16:creationId xmlns:a16="http://schemas.microsoft.com/office/drawing/2014/main" id="{82380C04-6D48-1645-BD4F-B97DA35E2B86}"/>
              </a:ext>
            </a:extLst>
          </p:cNvPr>
          <p:cNvSpPr txBox="1"/>
          <p:nvPr/>
        </p:nvSpPr>
        <p:spPr>
          <a:xfrm>
            <a:off x="247805" y="743414"/>
            <a:ext cx="3609278" cy="600164"/>
          </a:xfrm>
          <a:prstGeom prst="rect">
            <a:avLst/>
          </a:prstGeom>
          <a:noFill/>
        </p:spPr>
        <p:txBody>
          <a:bodyPr wrap="square" rtlCol="0">
            <a:spAutoFit/>
          </a:bodyPr>
          <a:lstStyle/>
          <a:p>
            <a:pPr algn="l"/>
            <a:r>
              <a:rPr lang="vi-VN" sz="3300" b="1" dirty="0">
                <a:latin typeface="+mj-lt"/>
              </a:rPr>
              <a:t>1. Nội dung</a:t>
            </a:r>
          </a:p>
        </p:txBody>
      </p:sp>
      <p:sp>
        <p:nvSpPr>
          <p:cNvPr id="22" name="Hộp Văn bản 21">
            <a:extLst>
              <a:ext uri="{FF2B5EF4-FFF2-40B4-BE49-F238E27FC236}">
                <a16:creationId xmlns:a16="http://schemas.microsoft.com/office/drawing/2014/main" id="{BEE34C0D-5D7E-3E44-9EDE-7D94230BB23E}"/>
              </a:ext>
            </a:extLst>
          </p:cNvPr>
          <p:cNvSpPr txBox="1"/>
          <p:nvPr/>
        </p:nvSpPr>
        <p:spPr>
          <a:xfrm>
            <a:off x="247805" y="1343578"/>
            <a:ext cx="11696390" cy="1615827"/>
          </a:xfrm>
          <a:prstGeom prst="rect">
            <a:avLst/>
          </a:prstGeom>
          <a:noFill/>
        </p:spPr>
        <p:txBody>
          <a:bodyPr wrap="square">
            <a:spAutoFit/>
          </a:bodyPr>
          <a:lstStyle/>
          <a:p>
            <a:r>
              <a:rPr lang="vi-VN" sz="3300" b="0" i="1" u="none" strike="noStrike" dirty="0">
                <a:solidFill>
                  <a:srgbClr val="000000"/>
                </a:solidFill>
                <a:effectLst/>
                <a:latin typeface="+mj-lt"/>
              </a:rPr>
              <a:t>– </a:t>
            </a:r>
            <a:r>
              <a:rPr lang="vi-VN" sz="3300" b="0" i="0" u="none" strike="noStrike" dirty="0">
                <a:solidFill>
                  <a:srgbClr val="000000"/>
                </a:solidFill>
                <a:effectLst/>
                <a:latin typeface="+mj-lt"/>
              </a:rPr>
              <a:t>Sách có ý nghĩa vô cùng quan trọng trên con đường phát triển của nhân loại bởi nó chính là kho tàng kiến thức quý báu, là di sản tinh thần mà loài người đúc kết được trong hàng nghìn năm</a:t>
            </a:r>
            <a:endParaRPr lang="vi-VN" sz="3300" dirty="0">
              <a:latin typeface="+mj-lt"/>
            </a:endParaRPr>
          </a:p>
        </p:txBody>
      </p:sp>
      <p:sp>
        <p:nvSpPr>
          <p:cNvPr id="24" name="Hộp Văn bản 23">
            <a:extLst>
              <a:ext uri="{FF2B5EF4-FFF2-40B4-BE49-F238E27FC236}">
                <a16:creationId xmlns:a16="http://schemas.microsoft.com/office/drawing/2014/main" id="{FD9938C6-C2F3-F243-8086-F6005DAFD08B}"/>
              </a:ext>
            </a:extLst>
          </p:cNvPr>
          <p:cNvSpPr txBox="1"/>
          <p:nvPr/>
        </p:nvSpPr>
        <p:spPr>
          <a:xfrm>
            <a:off x="247805" y="2959404"/>
            <a:ext cx="11696390" cy="1107996"/>
          </a:xfrm>
          <a:prstGeom prst="rect">
            <a:avLst/>
          </a:prstGeom>
          <a:noFill/>
        </p:spPr>
        <p:txBody>
          <a:bodyPr wrap="square">
            <a:spAutoFit/>
          </a:bodyPr>
          <a:lstStyle/>
          <a:p>
            <a:r>
              <a:rPr lang="vi-VN" sz="3300" b="0" i="0" u="none" strike="noStrike" dirty="0">
                <a:solidFill>
                  <a:srgbClr val="000000"/>
                </a:solidFill>
                <a:effectLst/>
                <a:latin typeface="+mj-lt"/>
              </a:rPr>
              <a:t> – Đọc sách là một con đường quan trọng để tích lũy và nâng cao vốn tri thức. </a:t>
            </a:r>
            <a:endParaRPr lang="vi-VN" sz="3300" dirty="0">
              <a:latin typeface="+mj-lt"/>
            </a:endParaRPr>
          </a:p>
        </p:txBody>
      </p:sp>
      <p:sp>
        <p:nvSpPr>
          <p:cNvPr id="26" name="Hộp Văn bản 25">
            <a:extLst>
              <a:ext uri="{FF2B5EF4-FFF2-40B4-BE49-F238E27FC236}">
                <a16:creationId xmlns:a16="http://schemas.microsoft.com/office/drawing/2014/main" id="{A9EC9AC2-7C53-9548-AE97-7E4DC74E01FA}"/>
              </a:ext>
            </a:extLst>
          </p:cNvPr>
          <p:cNvSpPr txBox="1"/>
          <p:nvPr/>
        </p:nvSpPr>
        <p:spPr>
          <a:xfrm>
            <a:off x="247805" y="4067400"/>
            <a:ext cx="11696390" cy="600164"/>
          </a:xfrm>
          <a:prstGeom prst="rect">
            <a:avLst/>
          </a:prstGeom>
          <a:noFill/>
        </p:spPr>
        <p:txBody>
          <a:bodyPr wrap="square">
            <a:spAutoFit/>
          </a:bodyPr>
          <a:lstStyle/>
          <a:p>
            <a:r>
              <a:rPr lang="vi-VN" sz="3300" b="0" i="0" u="none" strike="noStrike" dirty="0">
                <a:solidFill>
                  <a:srgbClr val="000000"/>
                </a:solidFill>
                <a:effectLst/>
                <a:latin typeface="+mj-lt"/>
              </a:rPr>
              <a:t>– Tác hại của việc đọc sách không đúng phương pháp. </a:t>
            </a:r>
            <a:endParaRPr lang="vi-VN" sz="3300" dirty="0">
              <a:latin typeface="+mj-lt"/>
            </a:endParaRPr>
          </a:p>
        </p:txBody>
      </p:sp>
      <p:sp>
        <p:nvSpPr>
          <p:cNvPr id="28" name="Hộp Văn bản 27">
            <a:extLst>
              <a:ext uri="{FF2B5EF4-FFF2-40B4-BE49-F238E27FC236}">
                <a16:creationId xmlns:a16="http://schemas.microsoft.com/office/drawing/2014/main" id="{A14BD00D-B6EF-324D-B256-15C7681BD244}"/>
              </a:ext>
            </a:extLst>
          </p:cNvPr>
          <p:cNvSpPr txBox="1"/>
          <p:nvPr/>
        </p:nvSpPr>
        <p:spPr>
          <a:xfrm>
            <a:off x="247804" y="4667564"/>
            <a:ext cx="11696389" cy="1107996"/>
          </a:xfrm>
          <a:prstGeom prst="rect">
            <a:avLst/>
          </a:prstGeom>
          <a:noFill/>
        </p:spPr>
        <p:txBody>
          <a:bodyPr wrap="square">
            <a:spAutoFit/>
          </a:bodyPr>
          <a:lstStyle/>
          <a:p>
            <a:r>
              <a:rPr lang="vi-VN" sz="3300" b="0" i="0" u="none" strike="noStrike" dirty="0">
                <a:solidFill>
                  <a:srgbClr val="000000"/>
                </a:solidFill>
                <a:effectLst/>
                <a:latin typeface="+mj-lt"/>
              </a:rPr>
              <a:t>–  Phương pháp đọc sách đúng đắn: đọc kĩ, vừa đọc vừa suy ngẫm, đọc sách cũng cần phải có kế hoạch và có hệ thống. </a:t>
            </a:r>
            <a:endParaRPr lang="vi-VN" sz="3300" dirty="0">
              <a:latin typeface="+mj-lt"/>
            </a:endParaRPr>
          </a:p>
        </p:txBody>
      </p:sp>
    </p:spTree>
    <p:extLst>
      <p:ext uri="{BB962C8B-B14F-4D97-AF65-F5344CB8AC3E}">
        <p14:creationId xmlns:p14="http://schemas.microsoft.com/office/powerpoint/2010/main" val="10480197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Đường kết nối Mũi tên Thẳng 12">
            <a:extLst>
              <a:ext uri="{FF2B5EF4-FFF2-40B4-BE49-F238E27FC236}">
                <a16:creationId xmlns:a16="http://schemas.microsoft.com/office/drawing/2014/main" id="{2C7E49A2-ED3E-A14B-B3D6-80037C4B76C8}"/>
              </a:ext>
            </a:extLst>
          </p:cNvPr>
          <p:cNvCxnSpPr>
            <a:cxnSpLocks/>
          </p:cNvCxnSpPr>
          <p:nvPr/>
        </p:nvCxnSpPr>
        <p:spPr>
          <a:xfrm>
            <a:off x="247805" y="743415"/>
            <a:ext cx="11944195" cy="0"/>
          </a:xfrm>
          <a:prstGeom prst="straightConnector1">
            <a:avLst/>
          </a:prstGeom>
        </p:spPr>
        <p:style>
          <a:lnRef idx="3">
            <a:schemeClr val="dk1"/>
          </a:lnRef>
          <a:fillRef idx="0">
            <a:schemeClr val="dk1"/>
          </a:fillRef>
          <a:effectRef idx="2">
            <a:schemeClr val="dk1"/>
          </a:effectRef>
          <a:fontRef idx="minor">
            <a:schemeClr val="tx1"/>
          </a:fontRef>
        </p:style>
      </p:cxnSp>
      <p:sp>
        <p:nvSpPr>
          <p:cNvPr id="19" name="Hộp Văn bản 18">
            <a:extLst>
              <a:ext uri="{FF2B5EF4-FFF2-40B4-BE49-F238E27FC236}">
                <a16:creationId xmlns:a16="http://schemas.microsoft.com/office/drawing/2014/main" id="{74BE585F-4FC9-EC4B-A963-739A4A3D47AC}"/>
              </a:ext>
            </a:extLst>
          </p:cNvPr>
          <p:cNvSpPr txBox="1"/>
          <p:nvPr/>
        </p:nvSpPr>
        <p:spPr>
          <a:xfrm>
            <a:off x="4368800" y="-41416"/>
            <a:ext cx="3454400" cy="784830"/>
          </a:xfrm>
          <a:prstGeom prst="rect">
            <a:avLst/>
          </a:prstGeom>
          <a:noFill/>
        </p:spPr>
        <p:txBody>
          <a:bodyPr wrap="square" rtlCol="0">
            <a:spAutoFit/>
          </a:bodyPr>
          <a:lstStyle/>
          <a:p>
            <a:pPr algn="l"/>
            <a:r>
              <a:rPr lang="vi-VN" sz="4500" b="1" dirty="0">
                <a:solidFill>
                  <a:srgbClr val="FF0000"/>
                </a:solidFill>
                <a:latin typeface="+mj-lt"/>
              </a:rPr>
              <a:t>TỔNG KẾT</a:t>
            </a:r>
          </a:p>
        </p:txBody>
      </p:sp>
      <p:sp>
        <p:nvSpPr>
          <p:cNvPr id="20" name="Hộp Văn bản 19">
            <a:extLst>
              <a:ext uri="{FF2B5EF4-FFF2-40B4-BE49-F238E27FC236}">
                <a16:creationId xmlns:a16="http://schemas.microsoft.com/office/drawing/2014/main" id="{82380C04-6D48-1645-BD4F-B97DA35E2B86}"/>
              </a:ext>
            </a:extLst>
          </p:cNvPr>
          <p:cNvSpPr txBox="1"/>
          <p:nvPr/>
        </p:nvSpPr>
        <p:spPr>
          <a:xfrm>
            <a:off x="247805" y="743414"/>
            <a:ext cx="3609278" cy="600164"/>
          </a:xfrm>
          <a:prstGeom prst="rect">
            <a:avLst/>
          </a:prstGeom>
          <a:noFill/>
        </p:spPr>
        <p:txBody>
          <a:bodyPr wrap="square" rtlCol="0">
            <a:spAutoFit/>
          </a:bodyPr>
          <a:lstStyle/>
          <a:p>
            <a:pPr algn="l"/>
            <a:r>
              <a:rPr lang="vi-VN" sz="3300" b="1" dirty="0">
                <a:latin typeface="+mj-lt"/>
              </a:rPr>
              <a:t>2. Nghệ thuật</a:t>
            </a:r>
          </a:p>
        </p:txBody>
      </p:sp>
      <p:sp>
        <p:nvSpPr>
          <p:cNvPr id="10" name="Hộp Văn bản 9">
            <a:extLst>
              <a:ext uri="{FF2B5EF4-FFF2-40B4-BE49-F238E27FC236}">
                <a16:creationId xmlns:a16="http://schemas.microsoft.com/office/drawing/2014/main" id="{D2061BE8-ACF6-C74D-9657-12EA4226D753}"/>
              </a:ext>
            </a:extLst>
          </p:cNvPr>
          <p:cNvSpPr txBox="1"/>
          <p:nvPr/>
        </p:nvSpPr>
        <p:spPr>
          <a:xfrm>
            <a:off x="247805" y="1003228"/>
            <a:ext cx="11696390" cy="4801314"/>
          </a:xfrm>
          <a:prstGeom prst="rect">
            <a:avLst/>
          </a:prstGeom>
          <a:noFill/>
        </p:spPr>
        <p:txBody>
          <a:bodyPr wrap="square">
            <a:spAutoFit/>
          </a:bodyPr>
          <a:lstStyle/>
          <a:p>
            <a:br>
              <a:rPr lang="vi-VN" sz="3400" dirty="0">
                <a:latin typeface="+mj-lt"/>
              </a:rPr>
            </a:br>
            <a:r>
              <a:rPr lang="vi-VN" sz="3400" b="0" i="0" u="none" strike="noStrike" dirty="0">
                <a:solidFill>
                  <a:srgbClr val="000000"/>
                </a:solidFill>
                <a:effectLst/>
                <a:latin typeface="+mj-lt"/>
              </a:rPr>
              <a:t>– Bố cục chặt chẽ hợp lí.  </a:t>
            </a:r>
            <a:br>
              <a:rPr lang="vi-VN" sz="3400" dirty="0">
                <a:latin typeface="+mj-lt"/>
              </a:rPr>
            </a:br>
            <a:r>
              <a:rPr lang="vi-VN" sz="3400" b="0" i="0" u="none" strike="noStrike" dirty="0">
                <a:solidFill>
                  <a:srgbClr val="000000"/>
                </a:solidFill>
                <a:effectLst/>
                <a:latin typeface="+mj-lt"/>
              </a:rPr>
              <a:t>– Dẫn dắt tự nhiên, xác đáng bằng giọng chuyện trò, tâm tình của một học giả có uy tín để làm tăng tính thuyết phục của văn bản. </a:t>
            </a:r>
            <a:br>
              <a:rPr lang="vi-VN" sz="3400" dirty="0">
                <a:latin typeface="+mj-lt"/>
              </a:rPr>
            </a:br>
            <a:r>
              <a:rPr lang="vi-VN" sz="3400" b="0" i="0" u="none" strike="noStrike" dirty="0">
                <a:solidFill>
                  <a:srgbClr val="000000"/>
                </a:solidFill>
                <a:effectLst/>
                <a:latin typeface="+mj-lt"/>
              </a:rPr>
              <a:t>– Lựa chọn ngôn ngữ giàu hình ảnh với những cách ví von cụ thể và thú vị…..  </a:t>
            </a:r>
            <a:br>
              <a:rPr lang="vi-VN" sz="3400" dirty="0">
                <a:latin typeface="+mj-lt"/>
              </a:rPr>
            </a:br>
            <a:r>
              <a:rPr lang="vi-VN" sz="3400" b="1" i="1" u="none" strike="noStrike" dirty="0">
                <a:solidFill>
                  <a:srgbClr val="000000"/>
                </a:solidFill>
                <a:effectLst/>
                <a:latin typeface="+mj-lt"/>
              </a:rPr>
              <a:t>+ Ý nghĩa văn bản</a:t>
            </a:r>
            <a:r>
              <a:rPr lang="vi-VN" sz="3400" b="0" i="0" u="none" strike="noStrike" dirty="0">
                <a:solidFill>
                  <a:srgbClr val="000000"/>
                </a:solidFill>
                <a:effectLst/>
                <a:latin typeface="+mj-lt"/>
              </a:rPr>
              <a:t>  </a:t>
            </a:r>
            <a:br>
              <a:rPr lang="vi-VN" sz="3400" dirty="0">
                <a:latin typeface="+mj-lt"/>
              </a:rPr>
            </a:br>
            <a:r>
              <a:rPr lang="vi-VN" sz="3400" b="0" i="0" u="none" strike="noStrike" dirty="0">
                <a:solidFill>
                  <a:srgbClr val="000000"/>
                </a:solidFill>
                <a:effectLst/>
                <a:latin typeface="+mj-lt"/>
              </a:rPr>
              <a:t>Tầm quan trọng, ý nghĩa của việc đọc sách và cách lựa chọn sách, cách đọc sách sao cho hiệu quả.</a:t>
            </a:r>
            <a:endParaRPr lang="vi-VN" sz="3400" dirty="0">
              <a:latin typeface="+mj-lt"/>
            </a:endParaRPr>
          </a:p>
        </p:txBody>
      </p:sp>
    </p:spTree>
    <p:extLst>
      <p:ext uri="{BB962C8B-B14F-4D97-AF65-F5344CB8AC3E}">
        <p14:creationId xmlns:p14="http://schemas.microsoft.com/office/powerpoint/2010/main" val="8256580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ộp Văn bản 4">
            <a:extLst>
              <a:ext uri="{FF2B5EF4-FFF2-40B4-BE49-F238E27FC236}">
                <a16:creationId xmlns:a16="http://schemas.microsoft.com/office/drawing/2014/main" id="{4637D147-D518-EE40-8DAA-1FEAB0DF4BFC}"/>
              </a:ext>
            </a:extLst>
          </p:cNvPr>
          <p:cNvSpPr txBox="1"/>
          <p:nvPr/>
        </p:nvSpPr>
        <p:spPr>
          <a:xfrm>
            <a:off x="235259" y="1001337"/>
            <a:ext cx="11721482" cy="1107996"/>
          </a:xfrm>
          <a:prstGeom prst="rect">
            <a:avLst/>
          </a:prstGeom>
          <a:noFill/>
        </p:spPr>
        <p:txBody>
          <a:bodyPr wrap="square">
            <a:spAutoFit/>
          </a:bodyPr>
          <a:lstStyle/>
          <a:p>
            <a:r>
              <a:rPr lang="vi-VN" sz="3300" b="1" i="0" u="none" strike="noStrike" dirty="0">
                <a:solidFill>
                  <a:srgbClr val="000000"/>
                </a:solidFill>
                <a:effectLst/>
                <a:latin typeface="+mj-lt"/>
              </a:rPr>
              <a:t>Đọc và học văn bản em có nhận xét gì về cách trình bày lí lẽ, dẫn chứng, cách trình bày bố cục và sử dụng câu của tác giả?</a:t>
            </a:r>
            <a:endParaRPr lang="vi-VN" sz="3300" b="1" dirty="0">
              <a:latin typeface="+mj-lt"/>
            </a:endParaRPr>
          </a:p>
        </p:txBody>
      </p:sp>
      <p:sp>
        <p:nvSpPr>
          <p:cNvPr id="6" name="Hộp Văn bản 5">
            <a:extLst>
              <a:ext uri="{FF2B5EF4-FFF2-40B4-BE49-F238E27FC236}">
                <a16:creationId xmlns:a16="http://schemas.microsoft.com/office/drawing/2014/main" id="{040FC027-DF6D-8D45-AE3E-2B5C78523A34}"/>
              </a:ext>
            </a:extLst>
          </p:cNvPr>
          <p:cNvSpPr txBox="1"/>
          <p:nvPr/>
        </p:nvSpPr>
        <p:spPr>
          <a:xfrm>
            <a:off x="4694041" y="-14326"/>
            <a:ext cx="2803913" cy="738664"/>
          </a:xfrm>
          <a:prstGeom prst="rect">
            <a:avLst/>
          </a:prstGeom>
          <a:noFill/>
        </p:spPr>
        <p:txBody>
          <a:bodyPr wrap="square" rtlCol="0">
            <a:spAutoFit/>
          </a:bodyPr>
          <a:lstStyle/>
          <a:p>
            <a:pPr algn="l"/>
            <a:r>
              <a:rPr lang="vi-VN" sz="4200" b="1" dirty="0">
                <a:solidFill>
                  <a:srgbClr val="FF0000"/>
                </a:solidFill>
                <a:latin typeface="+mj-lt"/>
              </a:rPr>
              <a:t>CỦNG CỐ</a:t>
            </a:r>
          </a:p>
        </p:txBody>
      </p:sp>
      <p:sp>
        <p:nvSpPr>
          <p:cNvPr id="8" name="Hộp Văn bản 7">
            <a:extLst>
              <a:ext uri="{FF2B5EF4-FFF2-40B4-BE49-F238E27FC236}">
                <a16:creationId xmlns:a16="http://schemas.microsoft.com/office/drawing/2014/main" id="{BE6B734A-E3C4-5E46-99A5-5744BF28F9D7}"/>
              </a:ext>
            </a:extLst>
          </p:cNvPr>
          <p:cNvSpPr txBox="1"/>
          <p:nvPr/>
        </p:nvSpPr>
        <p:spPr>
          <a:xfrm>
            <a:off x="235256" y="1687354"/>
            <a:ext cx="11721481" cy="5170646"/>
          </a:xfrm>
          <a:prstGeom prst="rect">
            <a:avLst/>
          </a:prstGeom>
          <a:noFill/>
        </p:spPr>
        <p:txBody>
          <a:bodyPr wrap="square">
            <a:spAutoFit/>
          </a:bodyPr>
          <a:lstStyle/>
          <a:p>
            <a:br>
              <a:rPr lang="vi-VN" sz="3300" dirty="0">
                <a:latin typeface="+mj-lt"/>
              </a:rPr>
            </a:br>
            <a:r>
              <a:rPr lang="vi-VN" sz="3300" b="0" i="0" u="none" strike="noStrike" dirty="0">
                <a:solidFill>
                  <a:srgbClr val="000000"/>
                </a:solidFill>
                <a:effectLst/>
                <a:latin typeface="+mj-lt"/>
              </a:rPr>
              <a:t>– Cách trình bày lí lẽ, dẫn chứng thấu tình đạt lí. Đó là những lí lẽ nghiên cứu, tích luỹ nghiền ngẫm lâu dài của một học giả lớn.  </a:t>
            </a:r>
            <a:br>
              <a:rPr lang="vi-VN" sz="3300" dirty="0">
                <a:latin typeface="+mj-lt"/>
              </a:rPr>
            </a:br>
            <a:r>
              <a:rPr lang="vi-VN" sz="3300" b="0" i="0" u="none" strike="noStrike" dirty="0">
                <a:solidFill>
                  <a:srgbClr val="000000"/>
                </a:solidFill>
                <a:effectLst/>
                <a:latin typeface="+mj-lt"/>
              </a:rPr>
              <a:t>– Các lí lẽ có vai trò như một cuộc trò chuyện, tâm tình, chia sẻ kinh nghiệm với bạn đọc.  </a:t>
            </a:r>
            <a:br>
              <a:rPr lang="vi-VN" sz="3300" dirty="0">
                <a:latin typeface="+mj-lt"/>
              </a:rPr>
            </a:br>
            <a:r>
              <a:rPr lang="vi-VN" sz="3300" b="0" i="0" u="none" strike="noStrike" dirty="0">
                <a:solidFill>
                  <a:srgbClr val="000000"/>
                </a:solidFill>
                <a:effectLst/>
                <a:latin typeface="+mj-lt"/>
              </a:rPr>
              <a:t>– Bố cục bài viết chặt chẽ, hợp lí bằng lối viết có hình ảnh, giàu sức thuyết phục, hấp dẫn. </a:t>
            </a:r>
            <a:br>
              <a:rPr lang="vi-VN" sz="3300" dirty="0">
                <a:latin typeface="+mj-lt"/>
              </a:rPr>
            </a:br>
            <a:r>
              <a:rPr lang="vi-VN" sz="3300" b="0" i="0" u="none" strike="noStrike" dirty="0">
                <a:solidFill>
                  <a:srgbClr val="000000"/>
                </a:solidFill>
                <a:effectLst/>
                <a:latin typeface="+mj-lt"/>
              </a:rPr>
              <a:t>– Nhiều câu văn dùng lối nói bằng so sánh thực tế dễ hiểu, sáng tạo.  </a:t>
            </a:r>
            <a:br>
              <a:rPr lang="vi-VN" sz="3300" dirty="0">
                <a:latin typeface="+mj-lt"/>
              </a:rPr>
            </a:br>
            <a:r>
              <a:rPr lang="vi-VN" sz="3300" b="0" i="0" u="none" strike="noStrike" dirty="0">
                <a:solidFill>
                  <a:srgbClr val="000000"/>
                </a:solidFill>
                <a:effectLst/>
                <a:latin typeface="+mj-lt"/>
              </a:rPr>
              <a:t>– Cách trình bày lí lẽ rõ ràng, mạch lạc, giàu sức thuyết phục.</a:t>
            </a:r>
            <a:endParaRPr lang="vi-VN" sz="3300" dirty="0">
              <a:latin typeface="+mj-lt"/>
            </a:endParaRPr>
          </a:p>
        </p:txBody>
      </p:sp>
    </p:spTree>
    <p:extLst>
      <p:ext uri="{BB962C8B-B14F-4D97-AF65-F5344CB8AC3E}">
        <p14:creationId xmlns:p14="http://schemas.microsoft.com/office/powerpoint/2010/main" val="2629768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52549FCC-35C1-D448-9F29-9F5B81B85EE4}"/>
              </a:ext>
            </a:extLst>
          </p:cNvPr>
          <p:cNvSpPr txBox="1"/>
          <p:nvPr/>
        </p:nvSpPr>
        <p:spPr>
          <a:xfrm>
            <a:off x="355599" y="231699"/>
            <a:ext cx="6118303" cy="646331"/>
          </a:xfrm>
          <a:prstGeom prst="rect">
            <a:avLst/>
          </a:prstGeom>
          <a:noFill/>
        </p:spPr>
        <p:txBody>
          <a:bodyPr wrap="square" rtlCol="0">
            <a:spAutoFit/>
          </a:bodyPr>
          <a:lstStyle/>
          <a:p>
            <a:pPr algn="l"/>
            <a:r>
              <a:rPr lang="vi-VN" sz="3600" b="1" dirty="0">
                <a:solidFill>
                  <a:srgbClr val="FF0000"/>
                </a:solidFill>
                <a:latin typeface="+mj-lt"/>
              </a:rPr>
              <a:t>I. TÌM HIỂU CHUNG</a:t>
            </a:r>
          </a:p>
        </p:txBody>
      </p:sp>
      <p:sp>
        <p:nvSpPr>
          <p:cNvPr id="5" name="Hộp Văn bản 4">
            <a:extLst>
              <a:ext uri="{FF2B5EF4-FFF2-40B4-BE49-F238E27FC236}">
                <a16:creationId xmlns:a16="http://schemas.microsoft.com/office/drawing/2014/main" id="{7C7A3B3B-9A77-914A-8B30-2DEB31E61BA7}"/>
              </a:ext>
            </a:extLst>
          </p:cNvPr>
          <p:cNvSpPr txBox="1"/>
          <p:nvPr/>
        </p:nvSpPr>
        <p:spPr>
          <a:xfrm>
            <a:off x="355599" y="878030"/>
            <a:ext cx="2927815" cy="584775"/>
          </a:xfrm>
          <a:prstGeom prst="rect">
            <a:avLst/>
          </a:prstGeom>
          <a:noFill/>
        </p:spPr>
        <p:txBody>
          <a:bodyPr wrap="square" rtlCol="0">
            <a:spAutoFit/>
          </a:bodyPr>
          <a:lstStyle/>
          <a:p>
            <a:pPr algn="l"/>
            <a:r>
              <a:rPr lang="vi-VN" sz="3200" b="1" dirty="0">
                <a:latin typeface="+mj-lt"/>
              </a:rPr>
              <a:t>1. Tác giả</a:t>
            </a:r>
          </a:p>
        </p:txBody>
      </p:sp>
      <p:sp>
        <p:nvSpPr>
          <p:cNvPr id="9" name="Hộp Văn bản 8">
            <a:extLst>
              <a:ext uri="{FF2B5EF4-FFF2-40B4-BE49-F238E27FC236}">
                <a16:creationId xmlns:a16="http://schemas.microsoft.com/office/drawing/2014/main" id="{93AC3D99-53FB-1C45-93B6-0D63498ABBC0}"/>
              </a:ext>
            </a:extLst>
          </p:cNvPr>
          <p:cNvSpPr txBox="1"/>
          <p:nvPr/>
        </p:nvSpPr>
        <p:spPr>
          <a:xfrm>
            <a:off x="363652" y="1803140"/>
            <a:ext cx="5609065" cy="2554545"/>
          </a:xfrm>
          <a:prstGeom prst="rect">
            <a:avLst/>
          </a:prstGeom>
          <a:noFill/>
        </p:spPr>
        <p:txBody>
          <a:bodyPr wrap="square">
            <a:spAutoFit/>
          </a:bodyPr>
          <a:lstStyle/>
          <a:p>
            <a:pPr algn="l"/>
            <a:r>
              <a:rPr lang="vi-VN" sz="3200" b="0" i="0" u="none" strike="noStrike" dirty="0">
                <a:effectLst/>
                <a:latin typeface="+mj-lt"/>
              </a:rPr>
              <a:t>- Chu Quang Tiềm sinh năm 1897, mất năm 1986.</a:t>
            </a:r>
          </a:p>
          <a:p>
            <a:pPr algn="l"/>
            <a:r>
              <a:rPr lang="vi-VN" sz="3200" b="0" i="0" u="none" strike="noStrike" dirty="0">
                <a:effectLst/>
                <a:latin typeface="+mj-lt"/>
              </a:rPr>
              <a:t>- Quê quán: Trung Quốc</a:t>
            </a:r>
          </a:p>
          <a:p>
            <a:pPr algn="l"/>
            <a:r>
              <a:rPr lang="vi-VN" sz="3200" b="0" i="0" u="none" strike="noStrike" dirty="0">
                <a:effectLst/>
                <a:latin typeface="+mj-lt"/>
              </a:rPr>
              <a:t>- Ông là một nhà mĩ học và lý luận văn học nổi tiếng.</a:t>
            </a:r>
          </a:p>
        </p:txBody>
      </p:sp>
      <p:pic>
        <p:nvPicPr>
          <p:cNvPr id="12" name="Hình ảnh 11">
            <a:extLst>
              <a:ext uri="{FF2B5EF4-FFF2-40B4-BE49-F238E27FC236}">
                <a16:creationId xmlns:a16="http://schemas.microsoft.com/office/drawing/2014/main" id="{BA4FB3D2-F465-424D-B49F-BEC883E22BC6}"/>
              </a:ext>
            </a:extLst>
          </p:cNvPr>
          <p:cNvPicPr>
            <a:picLocks noChangeAspect="1"/>
          </p:cNvPicPr>
          <p:nvPr/>
        </p:nvPicPr>
        <p:blipFill>
          <a:blip r:embed="rId2"/>
          <a:stretch>
            <a:fillRect/>
          </a:stretch>
        </p:blipFill>
        <p:spPr>
          <a:xfrm>
            <a:off x="6473902" y="500626"/>
            <a:ext cx="5365594" cy="5856747"/>
          </a:xfrm>
          <a:prstGeom prst="rect">
            <a:avLst/>
          </a:prstGeom>
        </p:spPr>
      </p:pic>
    </p:spTree>
    <p:extLst>
      <p:ext uri="{BB962C8B-B14F-4D97-AF65-F5344CB8AC3E}">
        <p14:creationId xmlns:p14="http://schemas.microsoft.com/office/powerpoint/2010/main" val="25366401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ộp Văn bản 5">
            <a:extLst>
              <a:ext uri="{FF2B5EF4-FFF2-40B4-BE49-F238E27FC236}">
                <a16:creationId xmlns:a16="http://schemas.microsoft.com/office/drawing/2014/main" id="{CB59534D-CEE0-C94A-A00C-522768338635}"/>
              </a:ext>
            </a:extLst>
          </p:cNvPr>
          <p:cNvSpPr txBox="1"/>
          <p:nvPr/>
        </p:nvSpPr>
        <p:spPr>
          <a:xfrm>
            <a:off x="4910872" y="0"/>
            <a:ext cx="2803913" cy="738664"/>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vi-VN" sz="4200" b="1" dirty="0">
                <a:solidFill>
                  <a:srgbClr val="FF0000"/>
                </a:solidFill>
                <a:latin typeface="+mj-lt"/>
              </a:rPr>
              <a:t>CỦNG CỐ</a:t>
            </a:r>
          </a:p>
        </p:txBody>
      </p:sp>
      <p:sp>
        <p:nvSpPr>
          <p:cNvPr id="7" name="Hộp Văn bản 6">
            <a:extLst>
              <a:ext uri="{FF2B5EF4-FFF2-40B4-BE49-F238E27FC236}">
                <a16:creationId xmlns:a16="http://schemas.microsoft.com/office/drawing/2014/main" id="{E08F66E2-BEDB-844C-9CC3-1CAAECFE56B4}"/>
              </a:ext>
            </a:extLst>
          </p:cNvPr>
          <p:cNvSpPr txBox="1"/>
          <p:nvPr/>
        </p:nvSpPr>
        <p:spPr>
          <a:xfrm>
            <a:off x="557561" y="959623"/>
            <a:ext cx="11089268" cy="1146717"/>
          </a:xfrm>
          <a:prstGeom prst="rect">
            <a:avLst/>
          </a:prstGeom>
          <a:noFill/>
        </p:spPr>
        <p:txBody>
          <a:bodyPr wrap="square" rtlCol="0">
            <a:spAutoFit/>
          </a:bodyPr>
          <a:lstStyle/>
          <a:p>
            <a:pPr algn="l"/>
            <a:r>
              <a:rPr lang="vi-VN" sz="3300" b="1" dirty="0">
                <a:latin typeface="+mj-lt"/>
              </a:rPr>
              <a:t>Câu 1: </a:t>
            </a:r>
            <a:r>
              <a:rPr lang="vi-VN" sz="3300" b="0" i="0" u="none" strike="noStrike" dirty="0">
                <a:solidFill>
                  <a:srgbClr val="000000"/>
                </a:solidFill>
                <a:effectLst/>
                <a:latin typeface="+mj-lt"/>
              </a:rPr>
              <a:t>Văn bản “ Bàn về đọc sách” sử dụng phương thức biểu đạt chính nào?</a:t>
            </a:r>
            <a:endParaRPr lang="vi-VN" sz="3300" b="1" dirty="0">
              <a:latin typeface="+mj-lt"/>
            </a:endParaRPr>
          </a:p>
        </p:txBody>
      </p:sp>
      <p:sp>
        <p:nvSpPr>
          <p:cNvPr id="9" name="Hộp Văn bản 8">
            <a:extLst>
              <a:ext uri="{FF2B5EF4-FFF2-40B4-BE49-F238E27FC236}">
                <a16:creationId xmlns:a16="http://schemas.microsoft.com/office/drawing/2014/main" id="{71DEDCFE-3529-804D-848E-2E3F8DEC7AE6}"/>
              </a:ext>
            </a:extLst>
          </p:cNvPr>
          <p:cNvSpPr txBox="1"/>
          <p:nvPr/>
        </p:nvSpPr>
        <p:spPr>
          <a:xfrm>
            <a:off x="557561" y="2513115"/>
            <a:ext cx="10500732" cy="1107996"/>
          </a:xfrm>
          <a:prstGeom prst="rect">
            <a:avLst/>
          </a:prstGeom>
          <a:noFill/>
        </p:spPr>
        <p:txBody>
          <a:bodyPr wrap="square">
            <a:spAutoFit/>
          </a:bodyPr>
          <a:lstStyle/>
          <a:p>
            <a:pPr algn="l" fontAlgn="base"/>
            <a:r>
              <a:rPr lang="vi-VN" sz="3300" b="0" i="0" u="none" strike="noStrike" dirty="0">
                <a:solidFill>
                  <a:srgbClr val="000000"/>
                </a:solidFill>
                <a:effectLst/>
                <a:latin typeface="+mj-lt"/>
              </a:rPr>
              <a:t>A. Tự sự                                                B. miêu tả</a:t>
            </a:r>
          </a:p>
          <a:p>
            <a:pPr algn="l" fontAlgn="base"/>
            <a:r>
              <a:rPr lang="vi-VN" sz="3300" i="0" u="none" strike="noStrike" dirty="0">
                <a:solidFill>
                  <a:srgbClr val="000000"/>
                </a:solidFill>
                <a:effectLst/>
                <a:latin typeface="+mj-lt"/>
              </a:rPr>
              <a:t>C. Biểu cảm                                          D. nghị luận</a:t>
            </a:r>
          </a:p>
        </p:txBody>
      </p:sp>
    </p:spTree>
    <p:extLst>
      <p:ext uri="{BB962C8B-B14F-4D97-AF65-F5344CB8AC3E}">
        <p14:creationId xmlns:p14="http://schemas.microsoft.com/office/powerpoint/2010/main" val="22203918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ộp Văn bản 5">
            <a:extLst>
              <a:ext uri="{FF2B5EF4-FFF2-40B4-BE49-F238E27FC236}">
                <a16:creationId xmlns:a16="http://schemas.microsoft.com/office/drawing/2014/main" id="{CB59534D-CEE0-C94A-A00C-522768338635}"/>
              </a:ext>
            </a:extLst>
          </p:cNvPr>
          <p:cNvSpPr txBox="1"/>
          <p:nvPr/>
        </p:nvSpPr>
        <p:spPr>
          <a:xfrm>
            <a:off x="4910872" y="0"/>
            <a:ext cx="2803913" cy="738664"/>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vi-VN" sz="4200" b="1" dirty="0">
                <a:solidFill>
                  <a:srgbClr val="FF0000"/>
                </a:solidFill>
                <a:latin typeface="+mj-lt"/>
              </a:rPr>
              <a:t>CỦNG CỐ</a:t>
            </a:r>
          </a:p>
        </p:txBody>
      </p:sp>
      <p:sp>
        <p:nvSpPr>
          <p:cNvPr id="8" name="Hộp Văn bản 7">
            <a:extLst>
              <a:ext uri="{FF2B5EF4-FFF2-40B4-BE49-F238E27FC236}">
                <a16:creationId xmlns:a16="http://schemas.microsoft.com/office/drawing/2014/main" id="{66688DCA-2131-C64A-9F81-F76E22432D43}"/>
              </a:ext>
            </a:extLst>
          </p:cNvPr>
          <p:cNvSpPr txBox="1"/>
          <p:nvPr/>
        </p:nvSpPr>
        <p:spPr>
          <a:xfrm>
            <a:off x="695402" y="750806"/>
            <a:ext cx="10801196" cy="600164"/>
          </a:xfrm>
          <a:prstGeom prst="rect">
            <a:avLst/>
          </a:prstGeom>
          <a:noFill/>
        </p:spPr>
        <p:txBody>
          <a:bodyPr wrap="square">
            <a:spAutoFit/>
          </a:bodyPr>
          <a:lstStyle/>
          <a:p>
            <a:r>
              <a:rPr lang="vi-VN" sz="3300" b="1" i="0" u="none" strike="noStrike" dirty="0">
                <a:solidFill>
                  <a:srgbClr val="000000"/>
                </a:solidFill>
                <a:effectLst/>
                <a:latin typeface="+mj-lt"/>
              </a:rPr>
              <a:t>Câu 2: </a:t>
            </a:r>
            <a:r>
              <a:rPr lang="vi-VN" sz="3300" b="0" i="0" u="none" strike="noStrike" dirty="0">
                <a:solidFill>
                  <a:srgbClr val="000000"/>
                </a:solidFill>
                <a:effectLst/>
                <a:latin typeface="+mj-lt"/>
              </a:rPr>
              <a:t>Ý nào nói đúng nhất sức thuyết phục của văn bản?</a:t>
            </a:r>
            <a:endParaRPr lang="vi-VN" sz="3300" dirty="0">
              <a:latin typeface="+mj-lt"/>
            </a:endParaRPr>
          </a:p>
        </p:txBody>
      </p:sp>
      <p:sp>
        <p:nvSpPr>
          <p:cNvPr id="10" name="Hộp Văn bản 9">
            <a:extLst>
              <a:ext uri="{FF2B5EF4-FFF2-40B4-BE49-F238E27FC236}">
                <a16:creationId xmlns:a16="http://schemas.microsoft.com/office/drawing/2014/main" id="{6D5ABD7D-BCC5-5147-8EFA-7F0E5F9D68AB}"/>
              </a:ext>
            </a:extLst>
          </p:cNvPr>
          <p:cNvSpPr txBox="1"/>
          <p:nvPr/>
        </p:nvSpPr>
        <p:spPr>
          <a:xfrm>
            <a:off x="695401" y="1651763"/>
            <a:ext cx="10208014" cy="2123658"/>
          </a:xfrm>
          <a:prstGeom prst="rect">
            <a:avLst/>
          </a:prstGeom>
          <a:noFill/>
        </p:spPr>
        <p:txBody>
          <a:bodyPr wrap="square">
            <a:spAutoFit/>
          </a:bodyPr>
          <a:lstStyle/>
          <a:p>
            <a:pPr algn="l" fontAlgn="base"/>
            <a:r>
              <a:rPr lang="vi-VN" sz="3300" i="0" u="none" strike="noStrike" dirty="0">
                <a:solidFill>
                  <a:srgbClr val="000000"/>
                </a:solidFill>
                <a:effectLst/>
                <a:latin typeface="+mj-lt"/>
              </a:rPr>
              <a:t>A. Lí lẽ sắc sảo, dẫn chứng sinh động.</a:t>
            </a:r>
          </a:p>
          <a:p>
            <a:pPr algn="l" fontAlgn="base"/>
            <a:r>
              <a:rPr lang="vi-VN" sz="3300" i="0" u="none" strike="noStrike" dirty="0">
                <a:solidFill>
                  <a:srgbClr val="000000"/>
                </a:solidFill>
                <a:effectLst/>
                <a:latin typeface="+mj-lt"/>
              </a:rPr>
              <a:t>B. Dẫn chứng phong phú, câu văn giàu hình ảnh.</a:t>
            </a:r>
          </a:p>
          <a:p>
            <a:pPr algn="l" fontAlgn="base"/>
            <a:r>
              <a:rPr lang="vi-VN" sz="3300" i="0" u="none" strike="noStrike" dirty="0">
                <a:solidFill>
                  <a:srgbClr val="000000"/>
                </a:solidFill>
                <a:effectLst/>
                <a:latin typeface="+mj-lt"/>
              </a:rPr>
              <a:t>C. Sử dụng phép so sánh và nhân hoá.</a:t>
            </a:r>
          </a:p>
          <a:p>
            <a:pPr algn="l" fontAlgn="base"/>
            <a:r>
              <a:rPr lang="vi-VN" sz="3300" i="0" u="none" strike="noStrike" dirty="0">
                <a:solidFill>
                  <a:srgbClr val="000000"/>
                </a:solidFill>
                <a:effectLst/>
                <a:latin typeface="+mj-lt"/>
              </a:rPr>
              <a:t>D. Giọng văn biểu cảm, giàu biện pháp tu từ.</a:t>
            </a:r>
          </a:p>
        </p:txBody>
      </p:sp>
    </p:spTree>
    <p:extLst>
      <p:ext uri="{BB962C8B-B14F-4D97-AF65-F5344CB8AC3E}">
        <p14:creationId xmlns:p14="http://schemas.microsoft.com/office/powerpoint/2010/main" val="13716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ộp Văn bản 5">
            <a:extLst>
              <a:ext uri="{FF2B5EF4-FFF2-40B4-BE49-F238E27FC236}">
                <a16:creationId xmlns:a16="http://schemas.microsoft.com/office/drawing/2014/main" id="{CB59534D-CEE0-C94A-A00C-522768338635}"/>
              </a:ext>
            </a:extLst>
          </p:cNvPr>
          <p:cNvSpPr txBox="1"/>
          <p:nvPr/>
        </p:nvSpPr>
        <p:spPr>
          <a:xfrm>
            <a:off x="4910872" y="0"/>
            <a:ext cx="2803913" cy="738664"/>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vi-VN" sz="4200" b="1" dirty="0">
                <a:solidFill>
                  <a:srgbClr val="FF0000"/>
                </a:solidFill>
                <a:latin typeface="+mj-lt"/>
              </a:rPr>
              <a:t>CỦNG CỐ</a:t>
            </a:r>
          </a:p>
        </p:txBody>
      </p:sp>
      <p:sp>
        <p:nvSpPr>
          <p:cNvPr id="9" name="Hộp Văn bản 8">
            <a:extLst>
              <a:ext uri="{FF2B5EF4-FFF2-40B4-BE49-F238E27FC236}">
                <a16:creationId xmlns:a16="http://schemas.microsoft.com/office/drawing/2014/main" id="{74D9566C-9D7F-854C-B2B9-648A87B85CB6}"/>
              </a:ext>
            </a:extLst>
          </p:cNvPr>
          <p:cNvSpPr txBox="1"/>
          <p:nvPr/>
        </p:nvSpPr>
        <p:spPr>
          <a:xfrm>
            <a:off x="469280" y="738664"/>
            <a:ext cx="11239500" cy="1107996"/>
          </a:xfrm>
          <a:prstGeom prst="rect">
            <a:avLst/>
          </a:prstGeom>
          <a:noFill/>
        </p:spPr>
        <p:txBody>
          <a:bodyPr wrap="square">
            <a:spAutoFit/>
          </a:bodyPr>
          <a:lstStyle/>
          <a:p>
            <a:r>
              <a:rPr lang="vi-VN" sz="3300" b="1" u="none" strike="noStrike" dirty="0">
                <a:solidFill>
                  <a:srgbClr val="000000"/>
                </a:solidFill>
                <a:effectLst/>
                <a:latin typeface="+mj-lt"/>
              </a:rPr>
              <a:t>Câu 3: </a:t>
            </a:r>
            <a:r>
              <a:rPr lang="vi-VN" sz="3300" u="none" strike="noStrike" dirty="0">
                <a:solidFill>
                  <a:srgbClr val="000000"/>
                </a:solidFill>
                <a:effectLst/>
                <a:latin typeface="+mj-lt"/>
              </a:rPr>
              <a:t>Ý nào nêu khái quát nhất lời khuyên của tác giả đối với người đọc sách</a:t>
            </a:r>
            <a:endParaRPr lang="vi-VN" sz="3300" dirty="0">
              <a:latin typeface="+mj-lt"/>
            </a:endParaRPr>
          </a:p>
        </p:txBody>
      </p:sp>
      <p:sp>
        <p:nvSpPr>
          <p:cNvPr id="11" name="Hộp Văn bản 10">
            <a:extLst>
              <a:ext uri="{FF2B5EF4-FFF2-40B4-BE49-F238E27FC236}">
                <a16:creationId xmlns:a16="http://schemas.microsoft.com/office/drawing/2014/main" id="{E2EEFBA8-344E-134F-9D6D-CB608686A62C}"/>
              </a:ext>
            </a:extLst>
          </p:cNvPr>
          <p:cNvSpPr txBox="1"/>
          <p:nvPr/>
        </p:nvSpPr>
        <p:spPr>
          <a:xfrm>
            <a:off x="469280" y="1985159"/>
            <a:ext cx="11722720" cy="2123658"/>
          </a:xfrm>
          <a:prstGeom prst="rect">
            <a:avLst/>
          </a:prstGeom>
          <a:noFill/>
        </p:spPr>
        <p:txBody>
          <a:bodyPr wrap="square">
            <a:spAutoFit/>
          </a:bodyPr>
          <a:lstStyle/>
          <a:p>
            <a:pPr algn="l" fontAlgn="base"/>
            <a:r>
              <a:rPr lang="vi-VN" sz="3300" i="0" u="none" strike="noStrike" dirty="0">
                <a:solidFill>
                  <a:srgbClr val="000000"/>
                </a:solidFill>
                <a:effectLst/>
                <a:latin typeface="+mj-lt"/>
              </a:rPr>
              <a:t>A.   Nên lựa chọn sách mà đọc</a:t>
            </a:r>
          </a:p>
          <a:p>
            <a:pPr algn="l" fontAlgn="base"/>
            <a:r>
              <a:rPr lang="vi-VN" sz="3300" i="0" u="none" strike="noStrike" dirty="0">
                <a:solidFill>
                  <a:srgbClr val="000000"/>
                </a:solidFill>
                <a:effectLst/>
                <a:latin typeface="+mj-lt"/>
              </a:rPr>
              <a:t>B    Đọc sách phải kĩ</a:t>
            </a:r>
          </a:p>
          <a:p>
            <a:pPr algn="l" fontAlgn="base"/>
            <a:r>
              <a:rPr lang="vi-VN" sz="3300" i="0" u="none" strike="noStrike" dirty="0">
                <a:solidFill>
                  <a:srgbClr val="000000"/>
                </a:solidFill>
                <a:effectLst/>
                <a:latin typeface="+mj-lt"/>
              </a:rPr>
              <a:t>C    Cần có phương pháp đọc sách</a:t>
            </a:r>
          </a:p>
          <a:p>
            <a:pPr algn="l" fontAlgn="base"/>
            <a:r>
              <a:rPr lang="vi-VN" sz="3300" i="0" u="none" strike="noStrike" dirty="0">
                <a:solidFill>
                  <a:srgbClr val="000000"/>
                </a:solidFill>
                <a:effectLst/>
                <a:latin typeface="+mj-lt"/>
              </a:rPr>
              <a:t>D    Không nên đọc sách chỉ để trang trí như kẻ trọc phú</a:t>
            </a:r>
          </a:p>
        </p:txBody>
      </p:sp>
    </p:spTree>
    <p:extLst>
      <p:ext uri="{BB962C8B-B14F-4D97-AF65-F5344CB8AC3E}">
        <p14:creationId xmlns:p14="http://schemas.microsoft.com/office/powerpoint/2010/main" val="9708890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ộp Văn bản 4">
            <a:extLst>
              <a:ext uri="{FF2B5EF4-FFF2-40B4-BE49-F238E27FC236}">
                <a16:creationId xmlns:a16="http://schemas.microsoft.com/office/drawing/2014/main" id="{9DFBC23E-DBF0-2844-A125-4F3033B05CCB}"/>
              </a:ext>
            </a:extLst>
          </p:cNvPr>
          <p:cNvSpPr txBox="1"/>
          <p:nvPr/>
        </p:nvSpPr>
        <p:spPr>
          <a:xfrm>
            <a:off x="4338752" y="120758"/>
            <a:ext cx="3514494" cy="738664"/>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vi-VN" sz="4200" b="1" dirty="0">
                <a:solidFill>
                  <a:srgbClr val="FF0000"/>
                </a:solidFill>
                <a:latin typeface="+mj-lt"/>
              </a:rPr>
              <a:t>LUYỆN TẬP</a:t>
            </a:r>
          </a:p>
        </p:txBody>
      </p:sp>
      <p:sp>
        <p:nvSpPr>
          <p:cNvPr id="6" name="Hộp Văn bản 5">
            <a:extLst>
              <a:ext uri="{FF2B5EF4-FFF2-40B4-BE49-F238E27FC236}">
                <a16:creationId xmlns:a16="http://schemas.microsoft.com/office/drawing/2014/main" id="{33106AFA-C4E8-8F43-8172-898CD532FD7E}"/>
              </a:ext>
            </a:extLst>
          </p:cNvPr>
          <p:cNvSpPr txBox="1"/>
          <p:nvPr/>
        </p:nvSpPr>
        <p:spPr>
          <a:xfrm>
            <a:off x="338872" y="1392818"/>
            <a:ext cx="11514254" cy="630942"/>
          </a:xfrm>
          <a:prstGeom prst="rect">
            <a:avLst/>
          </a:prstGeom>
          <a:noFill/>
        </p:spPr>
        <p:txBody>
          <a:bodyPr wrap="square" rtlCol="0">
            <a:spAutoFit/>
          </a:bodyPr>
          <a:lstStyle/>
          <a:p>
            <a:pPr algn="l"/>
            <a:r>
              <a:rPr lang="vi-VN" sz="3500" b="1" dirty="0">
                <a:latin typeface="+mj-lt"/>
              </a:rPr>
              <a:t>Câu 1: Chia sẻ phương pháp đọc sách của bản thân em?</a:t>
            </a:r>
          </a:p>
        </p:txBody>
      </p:sp>
      <p:sp>
        <p:nvSpPr>
          <p:cNvPr id="8" name="Hộp Văn bản 7">
            <a:extLst>
              <a:ext uri="{FF2B5EF4-FFF2-40B4-BE49-F238E27FC236}">
                <a16:creationId xmlns:a16="http://schemas.microsoft.com/office/drawing/2014/main" id="{553CC704-D4BF-A640-954F-CE1E00AE5424}"/>
              </a:ext>
            </a:extLst>
          </p:cNvPr>
          <p:cNvSpPr txBox="1"/>
          <p:nvPr/>
        </p:nvSpPr>
        <p:spPr>
          <a:xfrm>
            <a:off x="338872" y="2369242"/>
            <a:ext cx="11514254" cy="630942"/>
          </a:xfrm>
          <a:prstGeom prst="rect">
            <a:avLst/>
          </a:prstGeom>
          <a:noFill/>
        </p:spPr>
        <p:txBody>
          <a:bodyPr wrap="square">
            <a:spAutoFit/>
          </a:bodyPr>
          <a:lstStyle/>
          <a:p>
            <a:r>
              <a:rPr lang="vi-VN" sz="3500" b="1" i="0" u="none" strike="noStrike" dirty="0">
                <a:solidFill>
                  <a:srgbClr val="000000"/>
                </a:solidFill>
                <a:effectLst/>
                <a:latin typeface="+mj-lt"/>
              </a:rPr>
              <a:t>Câu </a:t>
            </a:r>
            <a:r>
              <a:rPr lang="vi-VN" sz="3500" b="1" dirty="0">
                <a:solidFill>
                  <a:srgbClr val="000000"/>
                </a:solidFill>
                <a:latin typeface="+mj-lt"/>
              </a:rPr>
              <a:t>2: </a:t>
            </a:r>
            <a:r>
              <a:rPr lang="vi-VN" sz="3500" b="1" i="0" u="none" strike="noStrike" dirty="0">
                <a:solidFill>
                  <a:srgbClr val="000000"/>
                </a:solidFill>
                <a:effectLst/>
                <a:latin typeface="+mj-lt"/>
              </a:rPr>
              <a:t>Tại sao ngày nay các bạn trẻ không ham đọc sách ?</a:t>
            </a:r>
            <a:endParaRPr lang="vi-VN" sz="3500" b="1" dirty="0">
              <a:latin typeface="+mj-lt"/>
            </a:endParaRPr>
          </a:p>
        </p:txBody>
      </p:sp>
      <p:sp>
        <p:nvSpPr>
          <p:cNvPr id="10" name="Hộp Văn bản 9">
            <a:extLst>
              <a:ext uri="{FF2B5EF4-FFF2-40B4-BE49-F238E27FC236}">
                <a16:creationId xmlns:a16="http://schemas.microsoft.com/office/drawing/2014/main" id="{12E481FC-DD25-E441-A658-5F2682296334}"/>
              </a:ext>
            </a:extLst>
          </p:cNvPr>
          <p:cNvSpPr txBox="1"/>
          <p:nvPr/>
        </p:nvSpPr>
        <p:spPr>
          <a:xfrm>
            <a:off x="338873" y="3328312"/>
            <a:ext cx="11514253" cy="1169551"/>
          </a:xfrm>
          <a:prstGeom prst="rect">
            <a:avLst/>
          </a:prstGeom>
          <a:noFill/>
        </p:spPr>
        <p:txBody>
          <a:bodyPr wrap="square">
            <a:spAutoFit/>
          </a:bodyPr>
          <a:lstStyle/>
          <a:p>
            <a:r>
              <a:rPr lang="vi-VN" sz="3500" b="1" i="0" u="none" strike="noStrike" dirty="0">
                <a:solidFill>
                  <a:srgbClr val="000000"/>
                </a:solidFill>
                <a:effectLst/>
                <a:latin typeface="+mj-lt"/>
              </a:rPr>
              <a:t>Câu 3: Tìm các câu thành ngữ, danh ngôn về vai trò của sách.</a:t>
            </a:r>
            <a:endParaRPr lang="vi-VN" sz="3500" b="1" dirty="0">
              <a:latin typeface="+mj-lt"/>
            </a:endParaRPr>
          </a:p>
        </p:txBody>
      </p:sp>
    </p:spTree>
    <p:extLst>
      <p:ext uri="{BB962C8B-B14F-4D97-AF65-F5344CB8AC3E}">
        <p14:creationId xmlns:p14="http://schemas.microsoft.com/office/powerpoint/2010/main" val="3786027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6" name="Hình ảnh 5">
            <a:extLst>
              <a:ext uri="{FF2B5EF4-FFF2-40B4-BE49-F238E27FC236}">
                <a16:creationId xmlns:a16="http://schemas.microsoft.com/office/drawing/2014/main" id="{5A6D5420-7E8A-C249-AC57-5F407BD847CF}"/>
              </a:ext>
            </a:extLst>
          </p:cNvPr>
          <p:cNvPicPr>
            <a:picLocks noChangeAspect="1"/>
          </p:cNvPicPr>
          <p:nvPr/>
        </p:nvPicPr>
        <p:blipFill rotWithShape="1">
          <a:blip r:embed="rId2"/>
          <a:srcRect l="1315"/>
          <a:stretch/>
        </p:blipFill>
        <p:spPr>
          <a:xfrm>
            <a:off x="20" y="1282"/>
            <a:ext cx="12191980" cy="6856718"/>
          </a:xfrm>
          <a:prstGeom prst="rect">
            <a:avLst/>
          </a:prstGeom>
        </p:spPr>
      </p:pic>
    </p:spTree>
    <p:extLst>
      <p:ext uri="{BB962C8B-B14F-4D97-AF65-F5344CB8AC3E}">
        <p14:creationId xmlns:p14="http://schemas.microsoft.com/office/powerpoint/2010/main" val="10912452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ình chữ nhật 4">
            <a:extLst>
              <a:ext uri="{FF2B5EF4-FFF2-40B4-BE49-F238E27FC236}">
                <a16:creationId xmlns:a16="http://schemas.microsoft.com/office/drawing/2014/main" id="{3CC3BB99-4547-5E4D-A4FD-13517133E44C}"/>
              </a:ext>
            </a:extLst>
          </p:cNvPr>
          <p:cNvSpPr/>
          <p:nvPr/>
        </p:nvSpPr>
        <p:spPr>
          <a:xfrm>
            <a:off x="2288066" y="269613"/>
            <a:ext cx="7615868" cy="6646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4000" b="1" dirty="0">
                <a:latin typeface="+mj-lt"/>
              </a:rPr>
              <a:t>YÊU CẦU VỀ NHÀ</a:t>
            </a:r>
          </a:p>
        </p:txBody>
      </p:sp>
      <p:sp>
        <p:nvSpPr>
          <p:cNvPr id="7" name="Hộp Văn bản 6">
            <a:extLst>
              <a:ext uri="{FF2B5EF4-FFF2-40B4-BE49-F238E27FC236}">
                <a16:creationId xmlns:a16="http://schemas.microsoft.com/office/drawing/2014/main" id="{15D9BB1A-04D5-B344-AF11-D3A0D16D8992}"/>
              </a:ext>
            </a:extLst>
          </p:cNvPr>
          <p:cNvSpPr txBox="1"/>
          <p:nvPr/>
        </p:nvSpPr>
        <p:spPr>
          <a:xfrm>
            <a:off x="504902" y="1372982"/>
            <a:ext cx="10832171" cy="2785378"/>
          </a:xfrm>
          <a:prstGeom prst="rect">
            <a:avLst/>
          </a:prstGeom>
          <a:noFill/>
        </p:spPr>
        <p:txBody>
          <a:bodyPr wrap="square">
            <a:spAutoFit/>
          </a:bodyPr>
          <a:lstStyle/>
          <a:p>
            <a:pPr algn="l" fontAlgn="base"/>
            <a:r>
              <a:rPr lang="vi-VN" sz="3500" b="1" u="none" strike="noStrike" dirty="0">
                <a:solidFill>
                  <a:srgbClr val="000000"/>
                </a:solidFill>
                <a:effectLst/>
                <a:latin typeface="+mj-lt"/>
              </a:rPr>
              <a:t>1. Bài vừa học:</a:t>
            </a:r>
            <a:endParaRPr lang="vi-VN" sz="3500" b="0" u="none" strike="noStrike" dirty="0">
              <a:solidFill>
                <a:srgbClr val="000000"/>
              </a:solidFill>
              <a:effectLst/>
              <a:latin typeface="+mj-lt"/>
            </a:endParaRPr>
          </a:p>
          <a:p>
            <a:pPr algn="l" fontAlgn="base"/>
            <a:r>
              <a:rPr lang="vi-VN" sz="3500" b="0" i="0" u="none" strike="noStrike" dirty="0">
                <a:solidFill>
                  <a:srgbClr val="000000"/>
                </a:solidFill>
                <a:effectLst/>
                <a:latin typeface="+mj-lt"/>
              </a:rPr>
              <a:t>– Nắm được các giá trị nội dung, nghệ thuật đặc sắc, ý nghĩa của văn bản và nội dung phần Ghi nhớ.</a:t>
            </a:r>
          </a:p>
          <a:p>
            <a:pPr algn="l" fontAlgn="base"/>
            <a:r>
              <a:rPr lang="vi-VN" sz="3500" b="0" i="0" u="none" strike="noStrike" dirty="0">
                <a:solidFill>
                  <a:srgbClr val="000000"/>
                </a:solidFill>
                <a:effectLst/>
                <a:latin typeface="+mj-lt"/>
              </a:rPr>
              <a:t>– Lập lại hệ thống luận điểm trong toàn bài.</a:t>
            </a:r>
          </a:p>
          <a:p>
            <a:pPr algn="l" fontAlgn="base"/>
            <a:r>
              <a:rPr lang="vi-VN" sz="3500" b="0" i="0" u="none" strike="noStrike" dirty="0">
                <a:solidFill>
                  <a:srgbClr val="000000"/>
                </a:solidFill>
                <a:effectLst/>
                <a:latin typeface="+mj-lt"/>
              </a:rPr>
              <a:t>- V</a:t>
            </a:r>
            <a:r>
              <a:rPr lang="vi-VN" sz="3500" dirty="0">
                <a:solidFill>
                  <a:srgbClr val="000000"/>
                </a:solidFill>
                <a:latin typeface="+mj-lt"/>
              </a:rPr>
              <a:t>ẽ sơ đồ hệ thống kiến thức bài học.</a:t>
            </a:r>
            <a:endParaRPr lang="vi-VN" sz="3500" b="0" i="0" u="none" strike="noStrike" dirty="0">
              <a:solidFill>
                <a:srgbClr val="000000"/>
              </a:solidFill>
              <a:effectLst/>
              <a:latin typeface="+mj-lt"/>
            </a:endParaRPr>
          </a:p>
        </p:txBody>
      </p:sp>
      <p:sp>
        <p:nvSpPr>
          <p:cNvPr id="9" name="Hộp Văn bản 8">
            <a:extLst>
              <a:ext uri="{FF2B5EF4-FFF2-40B4-BE49-F238E27FC236}">
                <a16:creationId xmlns:a16="http://schemas.microsoft.com/office/drawing/2014/main" id="{483E0753-0D8E-E24A-80ED-895A26CE891D}"/>
              </a:ext>
            </a:extLst>
          </p:cNvPr>
          <p:cNvSpPr txBox="1"/>
          <p:nvPr/>
        </p:nvSpPr>
        <p:spPr>
          <a:xfrm>
            <a:off x="504902" y="4196964"/>
            <a:ext cx="10832171" cy="1708160"/>
          </a:xfrm>
          <a:prstGeom prst="rect">
            <a:avLst/>
          </a:prstGeom>
          <a:noFill/>
        </p:spPr>
        <p:txBody>
          <a:bodyPr wrap="square">
            <a:spAutoFit/>
          </a:bodyPr>
          <a:lstStyle/>
          <a:p>
            <a:pPr algn="l" fontAlgn="base"/>
            <a:r>
              <a:rPr lang="vi-VN" sz="3500" b="1" u="none" strike="noStrike" dirty="0">
                <a:solidFill>
                  <a:srgbClr val="000000"/>
                </a:solidFill>
                <a:effectLst/>
                <a:latin typeface="+mj-lt"/>
              </a:rPr>
              <a:t>2. Chuẩn bị bài mới:</a:t>
            </a:r>
          </a:p>
          <a:p>
            <a:pPr algn="l" fontAlgn="base"/>
            <a:r>
              <a:rPr lang="vi-VN" sz="3500" b="0" i="0" u="none" strike="noStrike" dirty="0">
                <a:solidFill>
                  <a:srgbClr val="000000"/>
                </a:solidFill>
                <a:effectLst/>
                <a:latin typeface="+mj-lt"/>
              </a:rPr>
              <a:t>+ Ôn lại những phương pháp nghị luận đã học.</a:t>
            </a:r>
          </a:p>
          <a:p>
            <a:pPr algn="l" fontAlgn="base"/>
            <a:r>
              <a:rPr lang="vi-VN" sz="3500" b="0" i="0" u="none" strike="noStrike" dirty="0">
                <a:solidFill>
                  <a:srgbClr val="000000"/>
                </a:solidFill>
                <a:effectLst/>
                <a:latin typeface="+mj-lt"/>
              </a:rPr>
              <a:t>+ Đọc và chuẩn bị soạn bài: Khởi ngữ.</a:t>
            </a:r>
          </a:p>
        </p:txBody>
      </p:sp>
    </p:spTree>
    <p:extLst>
      <p:ext uri="{BB962C8B-B14F-4D97-AF65-F5344CB8AC3E}">
        <p14:creationId xmlns:p14="http://schemas.microsoft.com/office/powerpoint/2010/main" val="26305137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Hình ảnh 5">
            <a:extLst>
              <a:ext uri="{FF2B5EF4-FFF2-40B4-BE49-F238E27FC236}">
                <a16:creationId xmlns:a16="http://schemas.microsoft.com/office/drawing/2014/main" id="{357B6026-21E9-BC45-A851-0DB58989C795}"/>
              </a:ext>
            </a:extLst>
          </p:cNvPr>
          <p:cNvPicPr>
            <a:picLocks noChangeAspect="1"/>
          </p:cNvPicPr>
          <p:nvPr/>
        </p:nvPicPr>
        <p:blipFill>
          <a:blip r:embed="rId2"/>
          <a:stretch>
            <a:fillRect/>
          </a:stretch>
        </p:blipFill>
        <p:spPr>
          <a:xfrm>
            <a:off x="0" y="0"/>
            <a:ext cx="12191999" cy="6857999"/>
          </a:xfrm>
          <a:prstGeom prst="rect">
            <a:avLst/>
          </a:prstGeom>
        </p:spPr>
      </p:pic>
    </p:spTree>
    <p:extLst>
      <p:ext uri="{BB962C8B-B14F-4D97-AF65-F5344CB8AC3E}">
        <p14:creationId xmlns:p14="http://schemas.microsoft.com/office/powerpoint/2010/main" val="1424374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Hình ảnh 5">
            <a:extLst>
              <a:ext uri="{FF2B5EF4-FFF2-40B4-BE49-F238E27FC236}">
                <a16:creationId xmlns:a16="http://schemas.microsoft.com/office/drawing/2014/main" id="{EDF6A38E-65BC-8541-9D6C-050ED9CC1CC3}"/>
              </a:ext>
            </a:extLst>
          </p:cNvPr>
          <p:cNvPicPr>
            <a:picLocks noChangeAspect="1"/>
          </p:cNvPicPr>
          <p:nvPr/>
        </p:nvPicPr>
        <p:blipFill>
          <a:blip r:embed="rId2"/>
          <a:stretch>
            <a:fillRect/>
          </a:stretch>
        </p:blipFill>
        <p:spPr>
          <a:xfrm>
            <a:off x="0" y="1"/>
            <a:ext cx="12192000" cy="6858000"/>
          </a:xfrm>
          <a:prstGeom prst="rect">
            <a:avLst/>
          </a:prstGeom>
        </p:spPr>
      </p:pic>
    </p:spTree>
    <p:extLst>
      <p:ext uri="{BB962C8B-B14F-4D97-AF65-F5344CB8AC3E}">
        <p14:creationId xmlns:p14="http://schemas.microsoft.com/office/powerpoint/2010/main" val="3317716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B3812BDE-4E1E-9D42-BAD5-74210BDF74F2}"/>
              </a:ext>
            </a:extLst>
          </p:cNvPr>
          <p:cNvSpPr txBox="1"/>
          <p:nvPr/>
        </p:nvSpPr>
        <p:spPr>
          <a:xfrm>
            <a:off x="324623" y="207537"/>
            <a:ext cx="7790987" cy="584775"/>
          </a:xfrm>
          <a:prstGeom prst="rect">
            <a:avLst/>
          </a:prstGeom>
          <a:noFill/>
        </p:spPr>
        <p:txBody>
          <a:bodyPr wrap="square" rtlCol="0">
            <a:spAutoFit/>
          </a:bodyPr>
          <a:lstStyle/>
          <a:p>
            <a:pPr algn="l"/>
            <a:r>
              <a:rPr lang="vi-VN" sz="3200" b="1" dirty="0">
                <a:latin typeface="+mj-lt"/>
              </a:rPr>
              <a:t>2. Tác phẩm “Bàn luận về đọc sách”</a:t>
            </a:r>
          </a:p>
        </p:txBody>
      </p:sp>
      <p:sp>
        <p:nvSpPr>
          <p:cNvPr id="5" name="Hộp Văn bản 4">
            <a:extLst>
              <a:ext uri="{FF2B5EF4-FFF2-40B4-BE49-F238E27FC236}">
                <a16:creationId xmlns:a16="http://schemas.microsoft.com/office/drawing/2014/main" id="{0EAF5B1F-7805-BB4F-9FF7-90CB597A5860}"/>
              </a:ext>
            </a:extLst>
          </p:cNvPr>
          <p:cNvSpPr txBox="1"/>
          <p:nvPr/>
        </p:nvSpPr>
        <p:spPr>
          <a:xfrm>
            <a:off x="324623" y="792312"/>
            <a:ext cx="3764156" cy="584775"/>
          </a:xfrm>
          <a:prstGeom prst="rect">
            <a:avLst/>
          </a:prstGeom>
          <a:noFill/>
        </p:spPr>
        <p:txBody>
          <a:bodyPr wrap="square" rtlCol="0">
            <a:spAutoFit/>
          </a:bodyPr>
          <a:lstStyle/>
          <a:p>
            <a:pPr algn="l"/>
            <a:r>
              <a:rPr lang="vi-VN" sz="3200" b="1" i="1" dirty="0">
                <a:latin typeface="+mj-lt"/>
              </a:rPr>
              <a:t>a. Xuất xứ</a:t>
            </a:r>
          </a:p>
        </p:txBody>
      </p:sp>
      <p:sp>
        <p:nvSpPr>
          <p:cNvPr id="7" name="Hộp Văn bản 6">
            <a:extLst>
              <a:ext uri="{FF2B5EF4-FFF2-40B4-BE49-F238E27FC236}">
                <a16:creationId xmlns:a16="http://schemas.microsoft.com/office/drawing/2014/main" id="{58E72DA9-DEFB-9940-81B3-F90CBBB57C2E}"/>
              </a:ext>
            </a:extLst>
          </p:cNvPr>
          <p:cNvSpPr txBox="1"/>
          <p:nvPr/>
        </p:nvSpPr>
        <p:spPr>
          <a:xfrm>
            <a:off x="324622" y="1377086"/>
            <a:ext cx="11867377" cy="1077218"/>
          </a:xfrm>
          <a:prstGeom prst="rect">
            <a:avLst/>
          </a:prstGeom>
          <a:noFill/>
        </p:spPr>
        <p:txBody>
          <a:bodyPr wrap="square">
            <a:spAutoFit/>
          </a:bodyPr>
          <a:lstStyle/>
          <a:p>
            <a:r>
              <a:rPr lang="vi-VN" sz="3200" b="0" i="0" u="none" strike="noStrike" dirty="0">
                <a:effectLst/>
                <a:latin typeface="+mj-lt"/>
              </a:rPr>
              <a:t>- Tác phẩm được in trong cuốn “Danh nhân Trung Quốc bàn về niềm vui nỗi buồn của việc đọc sách” do Trần Đình Sử dịch.</a:t>
            </a:r>
            <a:endParaRPr lang="vi-VN" sz="3200" dirty="0">
              <a:latin typeface="+mj-lt"/>
            </a:endParaRPr>
          </a:p>
        </p:txBody>
      </p:sp>
      <p:sp>
        <p:nvSpPr>
          <p:cNvPr id="9" name="Hộp Văn bản 8">
            <a:extLst>
              <a:ext uri="{FF2B5EF4-FFF2-40B4-BE49-F238E27FC236}">
                <a16:creationId xmlns:a16="http://schemas.microsoft.com/office/drawing/2014/main" id="{358BA92D-8849-6142-9EAF-8C81E1132DC8}"/>
              </a:ext>
            </a:extLst>
          </p:cNvPr>
          <p:cNvSpPr txBox="1"/>
          <p:nvPr/>
        </p:nvSpPr>
        <p:spPr>
          <a:xfrm>
            <a:off x="324621" y="2454304"/>
            <a:ext cx="3764156" cy="584775"/>
          </a:xfrm>
          <a:prstGeom prst="rect">
            <a:avLst/>
          </a:prstGeom>
          <a:noFill/>
        </p:spPr>
        <p:txBody>
          <a:bodyPr wrap="square" rtlCol="0">
            <a:spAutoFit/>
          </a:bodyPr>
          <a:lstStyle/>
          <a:p>
            <a:pPr algn="l"/>
            <a:r>
              <a:rPr lang="vi-VN" sz="3200" b="1" i="1" dirty="0">
                <a:latin typeface="+mj-lt"/>
              </a:rPr>
              <a:t>b. Bố cục</a:t>
            </a:r>
          </a:p>
        </p:txBody>
      </p:sp>
      <p:sp>
        <p:nvSpPr>
          <p:cNvPr id="11" name="Hộp Văn bản 10">
            <a:extLst>
              <a:ext uri="{FF2B5EF4-FFF2-40B4-BE49-F238E27FC236}">
                <a16:creationId xmlns:a16="http://schemas.microsoft.com/office/drawing/2014/main" id="{98752487-C47F-CE48-99F1-6EDD4C4AFE0D}"/>
              </a:ext>
            </a:extLst>
          </p:cNvPr>
          <p:cNvSpPr txBox="1"/>
          <p:nvPr/>
        </p:nvSpPr>
        <p:spPr>
          <a:xfrm>
            <a:off x="324620" y="3039078"/>
            <a:ext cx="11542759" cy="3539430"/>
          </a:xfrm>
          <a:prstGeom prst="rect">
            <a:avLst/>
          </a:prstGeom>
          <a:noFill/>
        </p:spPr>
        <p:txBody>
          <a:bodyPr wrap="square">
            <a:spAutoFit/>
          </a:bodyPr>
          <a:lstStyle/>
          <a:p>
            <a:pPr algn="l"/>
            <a:r>
              <a:rPr lang="vi-VN" sz="3200" b="0" i="0" u="none" strike="noStrike" dirty="0">
                <a:effectLst/>
                <a:latin typeface="+mj-lt"/>
              </a:rPr>
              <a:t>Gồm 3 phần:</a:t>
            </a:r>
          </a:p>
          <a:p>
            <a:pPr algn="l"/>
            <a:r>
              <a:rPr lang="vi-VN" sz="3200" b="0" i="0" u="none" strike="noStrike" dirty="0">
                <a:effectLst/>
                <a:latin typeface="+mj-lt"/>
              </a:rPr>
              <a:t>- Phần 1. Từ đầu đến “</a:t>
            </a:r>
            <a:r>
              <a:rPr lang="vi-VN" sz="3200" b="0" i="1" u="none" strike="noStrike" dirty="0">
                <a:effectLst/>
                <a:latin typeface="+mj-lt"/>
              </a:rPr>
              <a:t>nhằm phát hiện thế giới mới</a:t>
            </a:r>
            <a:r>
              <a:rPr lang="vi-VN" sz="3200" b="0" i="0" u="none" strike="noStrike" dirty="0">
                <a:effectLst/>
                <a:latin typeface="+mj-lt"/>
              </a:rPr>
              <a:t>”: Tầm quan trọng của việc đọc sách.</a:t>
            </a:r>
          </a:p>
          <a:p>
            <a:pPr algn="l"/>
            <a:r>
              <a:rPr lang="vi-VN" sz="3200" b="0" i="0" u="none" strike="noStrike" dirty="0">
                <a:effectLst/>
                <a:latin typeface="+mj-lt"/>
              </a:rPr>
              <a:t>- Phần 2. Tiếp theo đến “</a:t>
            </a:r>
            <a:r>
              <a:rPr lang="vi-VN" sz="3200" b="0" i="1" u="none" strike="noStrike" dirty="0">
                <a:effectLst/>
                <a:latin typeface="+mj-lt"/>
              </a:rPr>
              <a:t>tự tiêu hao lực lượng</a:t>
            </a:r>
            <a:r>
              <a:rPr lang="vi-VN" sz="3200" b="0" i="0" u="none" strike="noStrike" dirty="0">
                <a:effectLst/>
                <a:latin typeface="+mj-lt"/>
              </a:rPr>
              <a:t>”. Những khó khăn của việc đọc sách hiện nay.</a:t>
            </a:r>
          </a:p>
          <a:p>
            <a:pPr algn="l"/>
            <a:r>
              <a:rPr lang="vi-VN" sz="3200" b="0" i="0" u="none" strike="noStrike" dirty="0">
                <a:effectLst/>
                <a:latin typeface="+mj-lt"/>
              </a:rPr>
              <a:t>- Phần 3. Còn lại. Phương pháp (cách lựa chọn) và cách đọc sách mang lại hiệu quả.</a:t>
            </a:r>
          </a:p>
        </p:txBody>
      </p:sp>
    </p:spTree>
    <p:extLst>
      <p:ext uri="{BB962C8B-B14F-4D97-AF65-F5344CB8AC3E}">
        <p14:creationId xmlns:p14="http://schemas.microsoft.com/office/powerpoint/2010/main" val="2373999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ộp Văn bản 4">
            <a:extLst>
              <a:ext uri="{FF2B5EF4-FFF2-40B4-BE49-F238E27FC236}">
                <a16:creationId xmlns:a16="http://schemas.microsoft.com/office/drawing/2014/main" id="{A415315E-59A6-A544-926F-04A6EE2F8387}"/>
              </a:ext>
            </a:extLst>
          </p:cNvPr>
          <p:cNvSpPr txBox="1"/>
          <p:nvPr/>
        </p:nvSpPr>
        <p:spPr>
          <a:xfrm>
            <a:off x="324623" y="393390"/>
            <a:ext cx="7790987" cy="630942"/>
          </a:xfrm>
          <a:prstGeom prst="rect">
            <a:avLst/>
          </a:prstGeom>
          <a:noFill/>
        </p:spPr>
        <p:txBody>
          <a:bodyPr wrap="square" rtlCol="0">
            <a:spAutoFit/>
          </a:bodyPr>
          <a:lstStyle/>
          <a:p>
            <a:pPr algn="l"/>
            <a:r>
              <a:rPr lang="vi-VN" sz="3500" b="1" dirty="0">
                <a:latin typeface="+mj-lt"/>
              </a:rPr>
              <a:t>3. Tóm tắt</a:t>
            </a:r>
          </a:p>
        </p:txBody>
      </p:sp>
      <p:sp>
        <p:nvSpPr>
          <p:cNvPr id="7" name="Hộp Văn bản 6">
            <a:extLst>
              <a:ext uri="{FF2B5EF4-FFF2-40B4-BE49-F238E27FC236}">
                <a16:creationId xmlns:a16="http://schemas.microsoft.com/office/drawing/2014/main" id="{FB7912C2-F82E-E944-9FD9-84799D5D47DD}"/>
              </a:ext>
            </a:extLst>
          </p:cNvPr>
          <p:cNvSpPr txBox="1"/>
          <p:nvPr/>
        </p:nvSpPr>
        <p:spPr>
          <a:xfrm>
            <a:off x="324623" y="1519943"/>
            <a:ext cx="11508060" cy="3046988"/>
          </a:xfrm>
          <a:prstGeom prst="rect">
            <a:avLst/>
          </a:prstGeom>
          <a:noFill/>
        </p:spPr>
        <p:txBody>
          <a:bodyPr wrap="square">
            <a:spAutoFit/>
          </a:bodyPr>
          <a:lstStyle/>
          <a:p>
            <a:r>
              <a:rPr lang="vi-VN" sz="3200" b="0" i="0" u="none" strike="noStrike" dirty="0">
                <a:effectLst/>
                <a:latin typeface="+mj-lt"/>
              </a:rPr>
              <a:t>Sách là kho tàng quý báu cất giữ những di sản tinh thần của nhân loại, là cột mốc trên con đường tiến hoá của nhân loại. Sách đã ghi chép cô đúc và lưu truyền mọi tri thức, mọi thành tựu mà loài người tìm tòi, tích luỹ được qua từng thời đại. Lịch sử càng tiến lên, sách vở tích lũy càng nhiều, việc đọc sách cũng ngày càng không dễ. Vì vậy, cần có cách lựa chọn và cách đọc sách sao cho đúng đắn.</a:t>
            </a:r>
            <a:endParaRPr lang="vi-VN" sz="3200" dirty="0">
              <a:latin typeface="+mj-lt"/>
            </a:endParaRPr>
          </a:p>
        </p:txBody>
      </p:sp>
    </p:spTree>
    <p:extLst>
      <p:ext uri="{BB962C8B-B14F-4D97-AF65-F5344CB8AC3E}">
        <p14:creationId xmlns:p14="http://schemas.microsoft.com/office/powerpoint/2010/main" val="1690352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ộp Văn bản 4">
            <a:extLst>
              <a:ext uri="{FF2B5EF4-FFF2-40B4-BE49-F238E27FC236}">
                <a16:creationId xmlns:a16="http://schemas.microsoft.com/office/drawing/2014/main" id="{D7A6A51A-9868-A740-AC34-EA452560A8A5}"/>
              </a:ext>
            </a:extLst>
          </p:cNvPr>
          <p:cNvSpPr txBox="1"/>
          <p:nvPr/>
        </p:nvSpPr>
        <p:spPr>
          <a:xfrm>
            <a:off x="355599" y="231699"/>
            <a:ext cx="6118303" cy="646331"/>
          </a:xfrm>
          <a:prstGeom prst="rect">
            <a:avLst/>
          </a:prstGeom>
          <a:noFill/>
        </p:spPr>
        <p:txBody>
          <a:bodyPr wrap="square" rtlCol="0">
            <a:spAutoFit/>
          </a:bodyPr>
          <a:lstStyle/>
          <a:p>
            <a:pPr algn="l"/>
            <a:r>
              <a:rPr lang="vi-VN" sz="3600" b="1" dirty="0">
                <a:solidFill>
                  <a:srgbClr val="FF0000"/>
                </a:solidFill>
                <a:latin typeface="+mj-lt"/>
              </a:rPr>
              <a:t>II. PHÂN TÍCH</a:t>
            </a:r>
          </a:p>
        </p:txBody>
      </p:sp>
      <p:sp>
        <p:nvSpPr>
          <p:cNvPr id="6" name="Hộp Văn bản 5">
            <a:extLst>
              <a:ext uri="{FF2B5EF4-FFF2-40B4-BE49-F238E27FC236}">
                <a16:creationId xmlns:a16="http://schemas.microsoft.com/office/drawing/2014/main" id="{3CFF5AD1-77F7-534F-994D-B16AF7A00A67}"/>
              </a:ext>
            </a:extLst>
          </p:cNvPr>
          <p:cNvSpPr txBox="1"/>
          <p:nvPr/>
        </p:nvSpPr>
        <p:spPr>
          <a:xfrm>
            <a:off x="355599" y="878030"/>
            <a:ext cx="8404712" cy="600164"/>
          </a:xfrm>
          <a:prstGeom prst="rect">
            <a:avLst/>
          </a:prstGeom>
          <a:noFill/>
        </p:spPr>
        <p:txBody>
          <a:bodyPr wrap="square" rtlCol="0">
            <a:spAutoFit/>
          </a:bodyPr>
          <a:lstStyle/>
          <a:p>
            <a:pPr algn="l"/>
            <a:r>
              <a:rPr lang="vi-VN" sz="3300" b="1" dirty="0">
                <a:latin typeface="+mj-lt"/>
              </a:rPr>
              <a:t>1. Tầm quan trọng của việc đọc sách</a:t>
            </a:r>
          </a:p>
        </p:txBody>
      </p:sp>
      <p:sp>
        <p:nvSpPr>
          <p:cNvPr id="12" name="Hộp Văn bản 11">
            <a:extLst>
              <a:ext uri="{FF2B5EF4-FFF2-40B4-BE49-F238E27FC236}">
                <a16:creationId xmlns:a16="http://schemas.microsoft.com/office/drawing/2014/main" id="{2A556DE2-0FED-6A4C-BD6A-D4A6E7A16536}"/>
              </a:ext>
            </a:extLst>
          </p:cNvPr>
          <p:cNvSpPr txBox="1"/>
          <p:nvPr/>
        </p:nvSpPr>
        <p:spPr>
          <a:xfrm>
            <a:off x="355599" y="1524361"/>
            <a:ext cx="11836401" cy="600164"/>
          </a:xfrm>
          <a:prstGeom prst="rect">
            <a:avLst/>
          </a:prstGeom>
          <a:noFill/>
        </p:spPr>
        <p:txBody>
          <a:bodyPr wrap="square">
            <a:spAutoFit/>
          </a:bodyPr>
          <a:lstStyle/>
          <a:p>
            <a:r>
              <a:rPr lang="vi-VN" sz="3300" b="0" i="0" u="none" strike="noStrike" dirty="0">
                <a:solidFill>
                  <a:srgbClr val="222222"/>
                </a:solidFill>
                <a:effectLst/>
                <a:latin typeface="+mj-lt"/>
              </a:rPr>
              <a:t>*Luận điểm: </a:t>
            </a:r>
            <a:r>
              <a:rPr lang="vi-VN" sz="3300" b="0" i="1" u="none" strike="noStrike" dirty="0">
                <a:solidFill>
                  <a:srgbClr val="222222"/>
                </a:solidFill>
                <a:effectLst/>
                <a:latin typeface="+mj-lt"/>
              </a:rPr>
              <a:t>“Đọc sách là 1 con đường quan trọng của học vấn”</a:t>
            </a:r>
            <a:endParaRPr lang="vi-VN" sz="3300" i="1" dirty="0">
              <a:latin typeface="+mj-lt"/>
            </a:endParaRPr>
          </a:p>
        </p:txBody>
      </p:sp>
      <p:sp>
        <p:nvSpPr>
          <p:cNvPr id="14" name="Hộp Văn bản 13">
            <a:extLst>
              <a:ext uri="{FF2B5EF4-FFF2-40B4-BE49-F238E27FC236}">
                <a16:creationId xmlns:a16="http://schemas.microsoft.com/office/drawing/2014/main" id="{629803EE-0A80-3144-A5B7-B9A5EA5A4880}"/>
              </a:ext>
            </a:extLst>
          </p:cNvPr>
          <p:cNvSpPr txBox="1"/>
          <p:nvPr/>
        </p:nvSpPr>
        <p:spPr>
          <a:xfrm>
            <a:off x="355599" y="2124525"/>
            <a:ext cx="11836401" cy="3139321"/>
          </a:xfrm>
          <a:prstGeom prst="rect">
            <a:avLst/>
          </a:prstGeom>
          <a:noFill/>
        </p:spPr>
        <p:txBody>
          <a:bodyPr wrap="square">
            <a:spAutoFit/>
          </a:bodyPr>
          <a:lstStyle/>
          <a:p>
            <a:r>
              <a:rPr lang="vi-VN" sz="3300" b="0" i="0" strike="noStrike" dirty="0">
                <a:solidFill>
                  <a:srgbClr val="222222"/>
                </a:solidFill>
                <a:effectLst/>
                <a:latin typeface="+mj-lt"/>
              </a:rPr>
              <a:t>– Tầm quan trọng của sách:</a:t>
            </a:r>
            <a:br>
              <a:rPr lang="vi-VN" sz="3300" dirty="0">
                <a:latin typeface="+mj-lt"/>
              </a:rPr>
            </a:br>
            <a:r>
              <a:rPr lang="vi-VN" sz="3300" b="0" i="0" strike="noStrike" dirty="0">
                <a:solidFill>
                  <a:srgbClr val="222222"/>
                </a:solidFill>
                <a:effectLst/>
                <a:latin typeface="+mj-lt"/>
              </a:rPr>
              <a:t>   + Sách ghi chép , cô đúc và lưu truyền mọi tri thức</a:t>
            </a:r>
            <a:br>
              <a:rPr lang="vi-VN" sz="3300" dirty="0">
                <a:latin typeface="+mj-lt"/>
              </a:rPr>
            </a:br>
            <a:r>
              <a:rPr lang="vi-VN" sz="3300" b="0" i="0" strike="noStrike" dirty="0">
                <a:solidFill>
                  <a:srgbClr val="222222"/>
                </a:solidFill>
                <a:effectLst/>
                <a:latin typeface="+mj-lt"/>
              </a:rPr>
              <a:t>   + Sách có giá trị được xem là những cột mốc trên con đường tiến hoá học thuật của nhân loại</a:t>
            </a:r>
            <a:br>
              <a:rPr lang="vi-VN" sz="3300" dirty="0">
                <a:latin typeface="+mj-lt"/>
              </a:rPr>
            </a:br>
            <a:r>
              <a:rPr lang="vi-VN" sz="3300" b="0" i="0" strike="noStrike" dirty="0">
                <a:solidFill>
                  <a:srgbClr val="222222"/>
                </a:solidFill>
                <a:effectLst/>
                <a:latin typeface="+mj-lt"/>
              </a:rPr>
              <a:t>   + Sách trở thành kho tàng quý báu của di sản tinh thần mà loài người thu được qua mấy nghìn năm</a:t>
            </a:r>
            <a:endParaRPr lang="vi-VN" sz="3300" dirty="0">
              <a:latin typeface="+mj-lt"/>
            </a:endParaRPr>
          </a:p>
        </p:txBody>
      </p:sp>
    </p:spTree>
    <p:extLst>
      <p:ext uri="{BB962C8B-B14F-4D97-AF65-F5344CB8AC3E}">
        <p14:creationId xmlns:p14="http://schemas.microsoft.com/office/powerpoint/2010/main" val="2994237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ộp Văn bản 5">
            <a:extLst>
              <a:ext uri="{FF2B5EF4-FFF2-40B4-BE49-F238E27FC236}">
                <a16:creationId xmlns:a16="http://schemas.microsoft.com/office/drawing/2014/main" id="{3CFF5AD1-77F7-534F-994D-B16AF7A00A67}"/>
              </a:ext>
            </a:extLst>
          </p:cNvPr>
          <p:cNvSpPr txBox="1"/>
          <p:nvPr/>
        </p:nvSpPr>
        <p:spPr>
          <a:xfrm>
            <a:off x="277538" y="160945"/>
            <a:ext cx="8404712" cy="600164"/>
          </a:xfrm>
          <a:prstGeom prst="rect">
            <a:avLst/>
          </a:prstGeom>
          <a:noFill/>
        </p:spPr>
        <p:txBody>
          <a:bodyPr wrap="square" rtlCol="0">
            <a:spAutoFit/>
          </a:bodyPr>
          <a:lstStyle/>
          <a:p>
            <a:pPr algn="l"/>
            <a:r>
              <a:rPr lang="vi-VN" sz="3300" b="1" dirty="0">
                <a:latin typeface="+mj-lt"/>
              </a:rPr>
              <a:t>* Ý nghĩa của việc đọc sách</a:t>
            </a:r>
          </a:p>
        </p:txBody>
      </p:sp>
      <p:sp>
        <p:nvSpPr>
          <p:cNvPr id="7" name="Hình chữ nhật 6">
            <a:extLst>
              <a:ext uri="{FF2B5EF4-FFF2-40B4-BE49-F238E27FC236}">
                <a16:creationId xmlns:a16="http://schemas.microsoft.com/office/drawing/2014/main" id="{CA367CB5-559E-7C48-90E2-932C65C847EC}"/>
              </a:ext>
            </a:extLst>
          </p:cNvPr>
          <p:cNvSpPr/>
          <p:nvPr/>
        </p:nvSpPr>
        <p:spPr>
          <a:xfrm>
            <a:off x="1893644" y="796198"/>
            <a:ext cx="8404712" cy="7335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4000" b="1" dirty="0">
                <a:latin typeface="+mj-lt"/>
              </a:rPr>
              <a:t>THẢO LUẬN NHÓM </a:t>
            </a:r>
          </a:p>
        </p:txBody>
      </p:sp>
      <p:sp>
        <p:nvSpPr>
          <p:cNvPr id="8" name="Hình chữ nhật 7">
            <a:extLst>
              <a:ext uri="{FF2B5EF4-FFF2-40B4-BE49-F238E27FC236}">
                <a16:creationId xmlns:a16="http://schemas.microsoft.com/office/drawing/2014/main" id="{5F267930-804F-E44F-82B5-08CF21D636D2}"/>
              </a:ext>
            </a:extLst>
          </p:cNvPr>
          <p:cNvSpPr/>
          <p:nvPr/>
        </p:nvSpPr>
        <p:spPr>
          <a:xfrm>
            <a:off x="0" y="2570976"/>
            <a:ext cx="2814968" cy="4287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300" b="1" i="0" u="none" strike="noStrike" dirty="0">
                <a:solidFill>
                  <a:schemeClr val="bg1"/>
                </a:solidFill>
                <a:effectLst/>
                <a:latin typeface="+mj-lt"/>
              </a:rPr>
              <a:t>Đọc sách có ý nghĩa như thế nào trong cuộc sống?</a:t>
            </a:r>
          </a:p>
        </p:txBody>
      </p:sp>
      <p:sp>
        <p:nvSpPr>
          <p:cNvPr id="10" name="Hình chữ nhật 9">
            <a:extLst>
              <a:ext uri="{FF2B5EF4-FFF2-40B4-BE49-F238E27FC236}">
                <a16:creationId xmlns:a16="http://schemas.microsoft.com/office/drawing/2014/main" id="{92D4AEB3-BCCD-1043-97C4-68CBF8E04D36}"/>
              </a:ext>
            </a:extLst>
          </p:cNvPr>
          <p:cNvSpPr/>
          <p:nvPr/>
        </p:nvSpPr>
        <p:spPr>
          <a:xfrm>
            <a:off x="3058273" y="2586467"/>
            <a:ext cx="2882372" cy="42870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300" b="1" i="0" u="none" strike="noStrike">
                <a:solidFill>
                  <a:schemeClr val="bg1"/>
                </a:solidFill>
                <a:effectLst/>
                <a:latin typeface="+mj-lt"/>
              </a:rPr>
              <a:t>Đối với mỗi người thì đọc sách có ý nghĩa gì?</a:t>
            </a:r>
            <a:endParaRPr lang="vi-VN" sz="3300" b="1" dirty="0">
              <a:solidFill>
                <a:schemeClr val="bg1"/>
              </a:solidFill>
              <a:latin typeface="+mj-lt"/>
            </a:endParaRPr>
          </a:p>
        </p:txBody>
      </p:sp>
      <p:sp>
        <p:nvSpPr>
          <p:cNvPr id="2" name="Hình chữ nhật 1">
            <a:extLst>
              <a:ext uri="{FF2B5EF4-FFF2-40B4-BE49-F238E27FC236}">
                <a16:creationId xmlns:a16="http://schemas.microsoft.com/office/drawing/2014/main" id="{584F481B-B010-4442-B6EE-FAB69C407A68}"/>
              </a:ext>
            </a:extLst>
          </p:cNvPr>
          <p:cNvSpPr/>
          <p:nvPr/>
        </p:nvSpPr>
        <p:spPr>
          <a:xfrm>
            <a:off x="6183950" y="2586467"/>
            <a:ext cx="2882372" cy="4287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300" b="1" i="0" u="none" strike="noStrike">
                <a:solidFill>
                  <a:schemeClr val="bg1"/>
                </a:solidFill>
                <a:effectLst/>
                <a:latin typeface="+mj-lt"/>
              </a:rPr>
              <a:t>Em có nhận xét gì về cách lập luận của đoạn văn?</a:t>
            </a:r>
            <a:endParaRPr lang="vi-VN" sz="3300" b="1" dirty="0">
              <a:solidFill>
                <a:schemeClr val="bg1"/>
              </a:solidFill>
              <a:latin typeface="+mj-lt"/>
            </a:endParaRPr>
          </a:p>
        </p:txBody>
      </p:sp>
      <p:sp>
        <p:nvSpPr>
          <p:cNvPr id="3" name="Hình chữ nhật 2">
            <a:extLst>
              <a:ext uri="{FF2B5EF4-FFF2-40B4-BE49-F238E27FC236}">
                <a16:creationId xmlns:a16="http://schemas.microsoft.com/office/drawing/2014/main" id="{F4BCCF98-ACB1-7C46-95CE-255F3C0898C7}"/>
              </a:ext>
            </a:extLst>
          </p:cNvPr>
          <p:cNvSpPr/>
          <p:nvPr/>
        </p:nvSpPr>
        <p:spPr>
          <a:xfrm>
            <a:off x="9309627" y="2570976"/>
            <a:ext cx="2882373" cy="4287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300" b="1" i="0" u="none" strike="noStrike">
                <a:solidFill>
                  <a:schemeClr val="bg1"/>
                </a:solidFill>
                <a:effectLst/>
                <a:latin typeface="+mj-lt"/>
              </a:rPr>
              <a:t>Em được bồi dưỡng những gì từ việc đọc sách Ngữ văn để chuẩn bị cho học vấn của mình?</a:t>
            </a:r>
            <a:endParaRPr lang="vi-VN" sz="3300" b="1" dirty="0">
              <a:solidFill>
                <a:schemeClr val="bg1"/>
              </a:solidFill>
              <a:latin typeface="+mj-lt"/>
            </a:endParaRPr>
          </a:p>
        </p:txBody>
      </p:sp>
      <p:cxnSp>
        <p:nvCxnSpPr>
          <p:cNvPr id="4" name="Đường kết nối Mũi tên Thẳng 3">
            <a:extLst>
              <a:ext uri="{FF2B5EF4-FFF2-40B4-BE49-F238E27FC236}">
                <a16:creationId xmlns:a16="http://schemas.microsoft.com/office/drawing/2014/main" id="{665B50E3-D1DD-9842-9FCA-785F17F46894}"/>
              </a:ext>
            </a:extLst>
          </p:cNvPr>
          <p:cNvCxnSpPr>
            <a:cxnSpLocks/>
          </p:cNvCxnSpPr>
          <p:nvPr/>
        </p:nvCxnSpPr>
        <p:spPr>
          <a:xfrm flipH="1">
            <a:off x="1300976" y="1529732"/>
            <a:ext cx="4639670" cy="105673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7" name="Đường kết nối Mũi tên Thẳng 16">
            <a:extLst>
              <a:ext uri="{FF2B5EF4-FFF2-40B4-BE49-F238E27FC236}">
                <a16:creationId xmlns:a16="http://schemas.microsoft.com/office/drawing/2014/main" id="{1F172BCB-52B1-5548-8D25-72CBD09B79B5}"/>
              </a:ext>
            </a:extLst>
          </p:cNvPr>
          <p:cNvCxnSpPr>
            <a:cxnSpLocks/>
            <a:endCxn id="10" idx="0"/>
          </p:cNvCxnSpPr>
          <p:nvPr/>
        </p:nvCxnSpPr>
        <p:spPr>
          <a:xfrm flipH="1">
            <a:off x="4499459" y="1529732"/>
            <a:ext cx="1508594" cy="105673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23" name="Đường kết nối Mũi tên Thẳng 22">
            <a:extLst>
              <a:ext uri="{FF2B5EF4-FFF2-40B4-BE49-F238E27FC236}">
                <a16:creationId xmlns:a16="http://schemas.microsoft.com/office/drawing/2014/main" id="{DF8F9522-9580-274A-AC8A-D3DE4350E970}"/>
              </a:ext>
            </a:extLst>
          </p:cNvPr>
          <p:cNvCxnSpPr>
            <a:cxnSpLocks/>
            <a:endCxn id="2" idx="0"/>
          </p:cNvCxnSpPr>
          <p:nvPr/>
        </p:nvCxnSpPr>
        <p:spPr>
          <a:xfrm>
            <a:off x="6116542" y="1529732"/>
            <a:ext cx="1508594" cy="105673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26" name="Đường kết nối Mũi tên Thẳng 25">
            <a:extLst>
              <a:ext uri="{FF2B5EF4-FFF2-40B4-BE49-F238E27FC236}">
                <a16:creationId xmlns:a16="http://schemas.microsoft.com/office/drawing/2014/main" id="{7960A520-92C7-BF43-B10B-AE388A271315}"/>
              </a:ext>
            </a:extLst>
          </p:cNvPr>
          <p:cNvCxnSpPr>
            <a:cxnSpLocks/>
          </p:cNvCxnSpPr>
          <p:nvPr/>
        </p:nvCxnSpPr>
        <p:spPr>
          <a:xfrm>
            <a:off x="6251357" y="1529732"/>
            <a:ext cx="4639667" cy="105673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687387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ộp Văn bản 4">
            <a:extLst>
              <a:ext uri="{FF2B5EF4-FFF2-40B4-BE49-F238E27FC236}">
                <a16:creationId xmlns:a16="http://schemas.microsoft.com/office/drawing/2014/main" id="{39F9AA78-02A5-394D-91CE-B2F3BE92A106}"/>
              </a:ext>
            </a:extLst>
          </p:cNvPr>
          <p:cNvSpPr txBox="1"/>
          <p:nvPr/>
        </p:nvSpPr>
        <p:spPr>
          <a:xfrm>
            <a:off x="350025" y="216829"/>
            <a:ext cx="6102194" cy="600164"/>
          </a:xfrm>
          <a:prstGeom prst="rect">
            <a:avLst/>
          </a:prstGeom>
          <a:noFill/>
        </p:spPr>
        <p:txBody>
          <a:bodyPr wrap="square">
            <a:spAutoFit/>
          </a:bodyPr>
          <a:lstStyle/>
          <a:p>
            <a:r>
              <a:rPr lang="vi-VN" sz="3300" b="1" i="0" u="none" strike="noStrike" dirty="0">
                <a:solidFill>
                  <a:srgbClr val="222222"/>
                </a:solidFill>
                <a:effectLst/>
                <a:latin typeface="+mj-lt"/>
              </a:rPr>
              <a:t>– Ý nghĩa của việc đọc sách:</a:t>
            </a:r>
            <a:endParaRPr lang="vi-VN" sz="3300" b="1" dirty="0">
              <a:latin typeface="+mj-lt"/>
            </a:endParaRPr>
          </a:p>
        </p:txBody>
      </p:sp>
      <p:sp>
        <p:nvSpPr>
          <p:cNvPr id="7" name="Hộp Văn bản 6">
            <a:extLst>
              <a:ext uri="{FF2B5EF4-FFF2-40B4-BE49-F238E27FC236}">
                <a16:creationId xmlns:a16="http://schemas.microsoft.com/office/drawing/2014/main" id="{EA79C9D0-1A24-FC4B-960B-6C7523EA9A2F}"/>
              </a:ext>
            </a:extLst>
          </p:cNvPr>
          <p:cNvSpPr txBox="1"/>
          <p:nvPr/>
        </p:nvSpPr>
        <p:spPr>
          <a:xfrm>
            <a:off x="350025" y="816993"/>
            <a:ext cx="11491950" cy="2631490"/>
          </a:xfrm>
          <a:prstGeom prst="rect">
            <a:avLst/>
          </a:prstGeom>
          <a:noFill/>
        </p:spPr>
        <p:txBody>
          <a:bodyPr wrap="square">
            <a:spAutoFit/>
          </a:bodyPr>
          <a:lstStyle/>
          <a:p>
            <a:r>
              <a:rPr lang="vi-VN" sz="3300" b="0" i="0" u="none" strike="noStrike" dirty="0">
                <a:solidFill>
                  <a:srgbClr val="222222"/>
                </a:solidFill>
                <a:effectLst/>
                <a:latin typeface="+mj-lt"/>
              </a:rPr>
              <a:t>+ Đọc sách là con đường tích </a:t>
            </a:r>
            <a:r>
              <a:rPr lang="vi-VN" sz="3300" b="0" i="0" u="none" strike="noStrike" dirty="0" err="1">
                <a:solidFill>
                  <a:srgbClr val="222222"/>
                </a:solidFill>
                <a:effectLst/>
                <a:latin typeface="+mj-lt"/>
              </a:rPr>
              <a:t>luỹ,nâng</a:t>
            </a:r>
            <a:r>
              <a:rPr lang="vi-VN" sz="3300" b="0" i="0" u="none" strike="noStrike" dirty="0">
                <a:solidFill>
                  <a:srgbClr val="222222"/>
                </a:solidFill>
                <a:effectLst/>
                <a:latin typeface="+mj-lt"/>
              </a:rPr>
              <a:t> cao vốn tri thức</a:t>
            </a:r>
            <a:br>
              <a:rPr lang="vi-VN" sz="3300" dirty="0">
                <a:latin typeface="+mj-lt"/>
              </a:rPr>
            </a:br>
            <a:r>
              <a:rPr lang="vi-VN" sz="3300" dirty="0">
                <a:solidFill>
                  <a:srgbClr val="222222"/>
                </a:solidFill>
                <a:latin typeface="+mj-lt"/>
              </a:rPr>
              <a:t>+</a:t>
            </a:r>
            <a:r>
              <a:rPr lang="vi-VN" sz="3300" b="0" i="0" u="none" strike="noStrike" dirty="0">
                <a:solidFill>
                  <a:srgbClr val="222222"/>
                </a:solidFill>
                <a:effectLst/>
                <a:latin typeface="+mj-lt"/>
              </a:rPr>
              <a:t> Đọc sách là trả nợ quá khứ, ôn lại kinh nghiệm loài người</a:t>
            </a:r>
            <a:br>
              <a:rPr lang="vi-VN" sz="3300" dirty="0">
                <a:latin typeface="+mj-lt"/>
              </a:rPr>
            </a:br>
            <a:r>
              <a:rPr lang="vi-VN" sz="3300" b="0" i="0" u="none" strike="noStrike" dirty="0">
                <a:solidFill>
                  <a:srgbClr val="222222"/>
                </a:solidFill>
                <a:effectLst/>
                <a:latin typeface="+mj-lt"/>
              </a:rPr>
              <a:t>+ Đọc sách đối với mỗi người còn là sự chuẩn bị để tiến hành cuộc trường chinh vạn dặm trên con đường học vấn đi phát hiện </a:t>
            </a:r>
            <a:r>
              <a:rPr lang="vi-VN" sz="3300" b="0" i="0" u="none" strike="noStrike" dirty="0" err="1">
                <a:solidFill>
                  <a:srgbClr val="222222"/>
                </a:solidFill>
                <a:effectLst/>
                <a:latin typeface="+mj-lt"/>
              </a:rPr>
              <a:t>tgiới</a:t>
            </a:r>
            <a:r>
              <a:rPr lang="vi-VN" sz="3300" b="0" i="0" u="none" strike="noStrike" dirty="0">
                <a:solidFill>
                  <a:srgbClr val="222222"/>
                </a:solidFill>
                <a:effectLst/>
                <a:latin typeface="+mj-lt"/>
              </a:rPr>
              <a:t> mới</a:t>
            </a:r>
            <a:endParaRPr lang="vi-VN" sz="3300" dirty="0">
              <a:latin typeface="+mj-lt"/>
            </a:endParaRPr>
          </a:p>
        </p:txBody>
      </p:sp>
      <p:sp>
        <p:nvSpPr>
          <p:cNvPr id="9" name="Hộp Văn bản 8">
            <a:extLst>
              <a:ext uri="{FF2B5EF4-FFF2-40B4-BE49-F238E27FC236}">
                <a16:creationId xmlns:a16="http://schemas.microsoft.com/office/drawing/2014/main" id="{4B177967-8296-D144-ACD8-5D287CE1455C}"/>
              </a:ext>
            </a:extLst>
          </p:cNvPr>
          <p:cNvSpPr txBox="1"/>
          <p:nvPr/>
        </p:nvSpPr>
        <p:spPr>
          <a:xfrm>
            <a:off x="350025" y="3448483"/>
            <a:ext cx="11491950" cy="1107996"/>
          </a:xfrm>
          <a:prstGeom prst="rect">
            <a:avLst/>
          </a:prstGeom>
          <a:noFill/>
        </p:spPr>
        <p:txBody>
          <a:bodyPr wrap="square">
            <a:spAutoFit/>
          </a:bodyPr>
          <a:lstStyle/>
          <a:p>
            <a:r>
              <a:rPr lang="vi-VN" sz="3300" b="1" i="0" u="none" strike="noStrike" dirty="0">
                <a:solidFill>
                  <a:srgbClr val="222222"/>
                </a:solidFill>
                <a:effectLst/>
                <a:latin typeface="+mj-lt"/>
              </a:rPr>
              <a:t>⇒ Lập luận chặt chẽ, hợp lí, lô </a:t>
            </a:r>
            <a:r>
              <a:rPr lang="vi-VN" sz="3300" b="1" i="0" u="none" strike="noStrike" dirty="0" err="1">
                <a:solidFill>
                  <a:srgbClr val="222222"/>
                </a:solidFill>
                <a:effectLst/>
                <a:latin typeface="+mj-lt"/>
              </a:rPr>
              <a:t>gíc</a:t>
            </a:r>
            <a:r>
              <a:rPr lang="vi-VN" sz="3300" b="1" i="0" u="none" strike="noStrike" dirty="0">
                <a:solidFill>
                  <a:srgbClr val="222222"/>
                </a:solidFill>
                <a:effectLst/>
                <a:latin typeface="+mj-lt"/>
              </a:rPr>
              <a:t> giúp người đọc thấy rõ tầm quan trọng của việc đọc sách</a:t>
            </a:r>
            <a:endParaRPr lang="vi-VN" sz="3300" b="1" dirty="0">
              <a:latin typeface="+mj-lt"/>
            </a:endParaRPr>
          </a:p>
        </p:txBody>
      </p:sp>
      <p:sp>
        <p:nvSpPr>
          <p:cNvPr id="11" name="Hộp Văn bản 10">
            <a:extLst>
              <a:ext uri="{FF2B5EF4-FFF2-40B4-BE49-F238E27FC236}">
                <a16:creationId xmlns:a16="http://schemas.microsoft.com/office/drawing/2014/main" id="{42E12040-05F0-0747-B863-75588348EF20}"/>
              </a:ext>
            </a:extLst>
          </p:cNvPr>
          <p:cNvSpPr txBox="1"/>
          <p:nvPr/>
        </p:nvSpPr>
        <p:spPr>
          <a:xfrm>
            <a:off x="350025" y="4556479"/>
            <a:ext cx="11841975" cy="2062103"/>
          </a:xfrm>
          <a:prstGeom prst="rect">
            <a:avLst/>
          </a:prstGeom>
          <a:noFill/>
        </p:spPr>
        <p:txBody>
          <a:bodyPr wrap="square">
            <a:spAutoFit/>
          </a:bodyPr>
          <a:lstStyle/>
          <a:p>
            <a:r>
              <a:rPr lang="vi-VN" sz="3200" b="1" i="0" u="none" strike="noStrike" dirty="0">
                <a:solidFill>
                  <a:srgbClr val="FF0000"/>
                </a:solidFill>
                <a:effectLst/>
                <a:latin typeface="+mj-lt"/>
              </a:rPr>
              <a:t>* </a:t>
            </a:r>
            <a:r>
              <a:rPr lang="vi-VN" sz="3200" b="1" dirty="0">
                <a:solidFill>
                  <a:srgbClr val="FF0000"/>
                </a:solidFill>
                <a:latin typeface="+mj-lt"/>
              </a:rPr>
              <a:t>Mở rộng: </a:t>
            </a:r>
            <a:r>
              <a:rPr lang="vi-VN" sz="3200" b="0" i="0" u="none" strike="noStrike" dirty="0">
                <a:solidFill>
                  <a:srgbClr val="000000"/>
                </a:solidFill>
                <a:effectLst/>
                <a:latin typeface="+mj-lt"/>
              </a:rPr>
              <a:t>Đối với mỗi con người, đọc sách cũng chính là sự chuẩn bị để có thể làm cuộc trường chinh vạn dặm trên con đường học vấn, đi phát hiện thế giới mới. Không thể thu được các thành tựu mới nếu như không biết kế thừa thành tựu của các  thời đã qua.</a:t>
            </a:r>
            <a:endParaRPr lang="vi-VN" sz="3200" dirty="0">
              <a:latin typeface="+mj-lt"/>
            </a:endParaRPr>
          </a:p>
        </p:txBody>
      </p:sp>
    </p:spTree>
    <p:extLst>
      <p:ext uri="{BB962C8B-B14F-4D97-AF65-F5344CB8AC3E}">
        <p14:creationId xmlns:p14="http://schemas.microsoft.com/office/powerpoint/2010/main" val="2050578031"/>
      </p:ext>
    </p:extLst>
  </p:cSld>
  <p:clrMapOvr>
    <a:masterClrMapping/>
  </p:clrMapOvr>
</p:sld>
</file>

<file path=ppt/theme/theme1.xml><?xml version="1.0" encoding="utf-8"?>
<a:theme xmlns:a="http://schemas.openxmlformats.org/drawingml/2006/main" name="Chủ đề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Màn hình rộng</PresentationFormat>
  <Slides>36</Slides>
  <Notes>0</Notes>
  <HiddenSlides>0</HiddenSlides>
  <ScaleCrop>false</ScaleCrop>
  <HeadingPairs>
    <vt:vector size="4" baseType="variant">
      <vt:variant>
        <vt:lpstr>Chủ đề</vt:lpstr>
      </vt:variant>
      <vt:variant>
        <vt:i4>1</vt:i4>
      </vt:variant>
      <vt:variant>
        <vt:lpstr>Tiêu đề Bản chiếu</vt:lpstr>
      </vt:variant>
      <vt:variant>
        <vt:i4>36</vt:i4>
      </vt:variant>
    </vt:vector>
  </HeadingPairs>
  <TitlesOfParts>
    <vt:vector size="37" baseType="lpstr">
      <vt:lpstr>Chủ đề Office</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 trình bày PowerPoint</dc:title>
  <dc:creator>Ngo Quang Khai</dc:creator>
  <cp:lastModifiedBy>Ngo Quang Khai</cp:lastModifiedBy>
  <cp:revision>1</cp:revision>
  <dcterms:created xsi:type="dcterms:W3CDTF">2022-01-05T14:28:51Z</dcterms:created>
  <dcterms:modified xsi:type="dcterms:W3CDTF">2022-01-05T15:59:09Z</dcterms:modified>
</cp:coreProperties>
</file>