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2" r:id="rId5"/>
    <p:sldId id="265" r:id="rId6"/>
    <p:sldId id="263" r:id="rId7"/>
    <p:sldId id="270" r:id="rId8"/>
    <p:sldId id="274" r:id="rId9"/>
    <p:sldId id="275" r:id="rId10"/>
    <p:sldId id="26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9E46-FDD2-4FB8-B24F-E3229EC7DFD0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C991-024F-40A3-8B2C-69DD1637B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46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9E46-FDD2-4FB8-B24F-E3229EC7DFD0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C991-024F-40A3-8B2C-69DD1637B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692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9E46-FDD2-4FB8-B24F-E3229EC7DFD0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C991-024F-40A3-8B2C-69DD1637B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675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9E46-FDD2-4FB8-B24F-E3229EC7DFD0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C991-024F-40A3-8B2C-69DD1637B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446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9E46-FDD2-4FB8-B24F-E3229EC7DFD0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C991-024F-40A3-8B2C-69DD1637B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22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9E46-FDD2-4FB8-B24F-E3229EC7DFD0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C991-024F-40A3-8B2C-69DD1637B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605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9E46-FDD2-4FB8-B24F-E3229EC7DFD0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C991-024F-40A3-8B2C-69DD1637B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142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9E46-FDD2-4FB8-B24F-E3229EC7DFD0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C991-024F-40A3-8B2C-69DD1637B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838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9E46-FDD2-4FB8-B24F-E3229EC7DFD0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C991-024F-40A3-8B2C-69DD1637B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419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9E46-FDD2-4FB8-B24F-E3229EC7DFD0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C991-024F-40A3-8B2C-69DD1637B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672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9E46-FDD2-4FB8-B24F-E3229EC7DFD0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FC991-024F-40A3-8B2C-69DD1637B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296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E9E46-FDD2-4FB8-B24F-E3229EC7DFD0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FC991-024F-40A3-8B2C-69DD1637B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761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0062" y="4233103"/>
            <a:ext cx="9144000" cy="1655762"/>
          </a:xfrm>
        </p:spPr>
        <p:txBody>
          <a:bodyPr/>
          <a:lstStyle/>
          <a:p>
            <a:pPr algn="r"/>
            <a:r>
              <a:rPr lang="en-US" dirty="0" smtClean="0"/>
              <a:t>DANG </a:t>
            </a:r>
            <a:r>
              <a:rPr lang="en-US" dirty="0" err="1" smtClean="0"/>
              <a:t>Thi</a:t>
            </a:r>
            <a:r>
              <a:rPr lang="en-US" dirty="0" smtClean="0"/>
              <a:t> Viet Phuong</a:t>
            </a:r>
          </a:p>
          <a:p>
            <a:pPr algn="r"/>
            <a:r>
              <a:rPr lang="en-US" dirty="0" smtClean="0"/>
              <a:t>Institute of </a:t>
            </a:r>
            <a:r>
              <a:rPr lang="en-US" dirty="0" smtClean="0"/>
              <a:t>Sociology</a:t>
            </a:r>
          </a:p>
          <a:p>
            <a:pPr algn="r"/>
            <a:r>
              <a:rPr lang="en-US" dirty="0" smtClean="0"/>
              <a:t>August 16, 2017</a:t>
            </a: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094704" y="1122362"/>
            <a:ext cx="9942490" cy="2135993"/>
          </a:xfrm>
        </p:spPr>
        <p:txBody>
          <a:bodyPr>
            <a:normAutofit/>
          </a:bodyPr>
          <a:lstStyle/>
          <a:p>
            <a:r>
              <a:rPr lang="en-US" b="1" dirty="0" smtClean="0"/>
              <a:t>Population Aging in Vietnam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280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26582"/>
          </a:xfrm>
        </p:spPr>
        <p:txBody>
          <a:bodyPr/>
          <a:lstStyle/>
          <a:p>
            <a:pPr algn="ctr"/>
            <a:r>
              <a:rPr lang="en-US" b="1" dirty="0" smtClean="0"/>
              <a:t>Thank you for your attention!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83916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Vietnam under Rapid Population Aging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6975" y="1825624"/>
            <a:ext cx="10753859" cy="4549417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Vietnam is among the most rapid aging countries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Life </a:t>
            </a:r>
            <a:r>
              <a:rPr lang="en-US" dirty="0">
                <a:latin typeface="Calibri" panose="020F0502020204030204" pitchFamily="34" charset="0"/>
              </a:rPr>
              <a:t>expectancy </a:t>
            </a:r>
            <a:r>
              <a:rPr lang="en-US" dirty="0" smtClean="0">
                <a:latin typeface="Calibri" panose="020F0502020204030204" pitchFamily="34" charset="0"/>
              </a:rPr>
              <a:t>increased </a:t>
            </a:r>
            <a:r>
              <a:rPr lang="en-US" dirty="0">
                <a:latin typeface="Calibri" panose="020F0502020204030204" pitchFamily="34" charset="0"/>
              </a:rPr>
              <a:t>to 75.78 </a:t>
            </a:r>
            <a:r>
              <a:rPr lang="en-US" dirty="0" smtClean="0">
                <a:latin typeface="Calibri" panose="020F0502020204030204" pitchFamily="34" charset="0"/>
              </a:rPr>
              <a:t>years, 80.58 years for women </a:t>
            </a:r>
            <a:r>
              <a:rPr lang="en-US" dirty="0">
                <a:latin typeface="Calibri" panose="020F0502020204030204" pitchFamily="34" charset="0"/>
              </a:rPr>
              <a:t>and for men 71.21 </a:t>
            </a:r>
            <a:r>
              <a:rPr lang="en-US" dirty="0" smtClean="0">
                <a:latin typeface="Calibri" panose="020F0502020204030204" pitchFamily="34" charset="0"/>
              </a:rPr>
              <a:t>years; fertility rate: 1.96 </a:t>
            </a:r>
            <a:r>
              <a:rPr lang="en-US" dirty="0">
                <a:latin typeface="Calibri" panose="020F0502020204030204" pitchFamily="34" charset="0"/>
              </a:rPr>
              <a:t>(World Bank, 2015)</a:t>
            </a:r>
            <a:endParaRPr lang="en-US" dirty="0" smtClean="0">
              <a:latin typeface="Calibri" panose="020F0502020204030204" pitchFamily="34" charset="0"/>
            </a:endParaRPr>
          </a:p>
          <a:p>
            <a:r>
              <a:rPr lang="en-US" dirty="0" smtClean="0"/>
              <a:t>In 2017, Vietnam enters the aging-phase, elderly consist of 10% of population. </a:t>
            </a:r>
          </a:p>
          <a:p>
            <a:r>
              <a:rPr lang="en-US" dirty="0" smtClean="0"/>
              <a:t>In 2049, 60+ population reach 27%, in which 65+ population reach 18% (32 years to turn aging population into aged population)</a:t>
            </a:r>
          </a:p>
          <a:p>
            <a:r>
              <a:rPr lang="en-US" dirty="0" smtClean="0"/>
              <a:t>Rapid </a:t>
            </a:r>
            <a:r>
              <a:rPr lang="en-US" dirty="0"/>
              <a:t>population aging creates various pressures </a:t>
            </a:r>
            <a:r>
              <a:rPr lang="en-US" dirty="0" smtClean="0"/>
              <a:t>on: </a:t>
            </a:r>
            <a:r>
              <a:rPr lang="en-US" dirty="0"/>
              <a:t>economic growth, as well as on </a:t>
            </a:r>
            <a:r>
              <a:rPr lang="en-US" dirty="0" smtClean="0"/>
              <a:t>social </a:t>
            </a:r>
            <a:r>
              <a:rPr lang="en-US" dirty="0"/>
              <a:t>protection </a:t>
            </a:r>
            <a:r>
              <a:rPr lang="en-US" dirty="0" smtClean="0"/>
              <a:t>services, esp. the national pension scheme; it also has significant effects on family relationships, lifestyles, etc. </a:t>
            </a:r>
            <a:r>
              <a:rPr lang="en-US" sz="2400" dirty="0"/>
              <a:t>“Getting old before getting rich</a:t>
            </a:r>
            <a:r>
              <a:rPr lang="en-US" sz="2400" dirty="0" smtClean="0"/>
              <a:t>”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856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7367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+mn-lt"/>
              </a:rPr>
              <a:t>Elderly population in Vietnam</a:t>
            </a:r>
            <a:endParaRPr lang="en-US" sz="2800" dirty="0"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3591854"/>
              </p:ext>
            </p:extLst>
          </p:nvPr>
        </p:nvGraphicFramePr>
        <p:xfrm>
          <a:off x="2398406" y="1750610"/>
          <a:ext cx="7804598" cy="3274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02299"/>
                <a:gridCol w="3902299"/>
              </a:tblGrid>
              <a:tr h="409301">
                <a:tc>
                  <a:txBody>
                    <a:bodyPr/>
                    <a:lstStyle/>
                    <a:p>
                      <a:r>
                        <a:rPr lang="en-US" dirty="0" smtClean="0"/>
                        <a:t>Age group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Percentage</a:t>
                      </a:r>
                      <a:r>
                        <a:rPr lang="en-US" baseline="0" dirty="0" smtClean="0"/>
                        <a:t> (%)</a:t>
                      </a:r>
                      <a:endParaRPr lang="en-US" dirty="0"/>
                    </a:p>
                  </a:txBody>
                  <a:tcPr/>
                </a:tc>
              </a:tr>
              <a:tr h="409301">
                <a:tc>
                  <a:txBody>
                    <a:bodyPr/>
                    <a:lstStyle/>
                    <a:p>
                      <a:r>
                        <a:rPr lang="en-US" dirty="0" smtClean="0"/>
                        <a:t>0-14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23.47</a:t>
                      </a:r>
                      <a:endParaRPr lang="en-US" dirty="0"/>
                    </a:p>
                  </a:txBody>
                  <a:tcPr/>
                </a:tc>
              </a:tr>
              <a:tr h="409301">
                <a:tc>
                  <a:txBody>
                    <a:bodyPr/>
                    <a:lstStyle/>
                    <a:p>
                      <a:r>
                        <a:rPr lang="en-US" dirty="0" smtClean="0"/>
                        <a:t>15-59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66.39</a:t>
                      </a:r>
                      <a:endParaRPr lang="en-US" dirty="0"/>
                    </a:p>
                  </a:txBody>
                  <a:tcPr/>
                </a:tc>
              </a:tr>
              <a:tr h="409301">
                <a:tc>
                  <a:txBody>
                    <a:bodyPr/>
                    <a:lstStyle/>
                    <a:p>
                      <a:r>
                        <a:rPr lang="en-US" dirty="0" smtClean="0"/>
                        <a:t>60+, in which: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10.14</a:t>
                      </a:r>
                      <a:endParaRPr lang="en-US" dirty="0"/>
                    </a:p>
                  </a:txBody>
                  <a:tcPr/>
                </a:tc>
              </a:tr>
              <a:tr h="409301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65+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7.09</a:t>
                      </a:r>
                      <a:endParaRPr lang="en-US" dirty="0"/>
                    </a:p>
                  </a:txBody>
                  <a:tcPr/>
                </a:tc>
              </a:tr>
              <a:tr h="409301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70+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4.99</a:t>
                      </a:r>
                      <a:endParaRPr lang="en-US" dirty="0"/>
                    </a:p>
                  </a:txBody>
                  <a:tcPr/>
                </a:tc>
              </a:tr>
              <a:tr h="409301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75+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3.38</a:t>
                      </a:r>
                      <a:endParaRPr lang="en-US" dirty="0"/>
                    </a:p>
                  </a:txBody>
                  <a:tcPr/>
                </a:tc>
              </a:tr>
              <a:tr h="409301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 80+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2.01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838200" y="5274009"/>
            <a:ext cx="9460832" cy="7578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000" i="1" dirty="0" smtClean="0"/>
              <a:t>Source: GSO Vietnam, 2016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1204237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2884" y="206062"/>
            <a:ext cx="10534919" cy="63364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/>
              <a:t>Population ages 65 and above (% of total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000" i="1" dirty="0" smtClean="0"/>
              <a:t>Source: http://data.worldbank.org/indicator/SP.POP.65UP.TO.ZS?locations=VN</a:t>
            </a:r>
            <a:endParaRPr lang="en-US" i="1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140" y="1004552"/>
            <a:ext cx="9161401" cy="480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432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0894" y="880541"/>
            <a:ext cx="8860665" cy="460547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21027" y="5484477"/>
            <a:ext cx="9840532" cy="781095"/>
          </a:xfrm>
        </p:spPr>
        <p:txBody>
          <a:bodyPr>
            <a:normAutofit/>
          </a:bodyPr>
          <a:lstStyle/>
          <a:p>
            <a:pPr algn="r"/>
            <a:r>
              <a:rPr lang="en-US" sz="2000" i="1" dirty="0" err="1" smtClean="0"/>
              <a:t>Souce</a:t>
            </a:r>
            <a:r>
              <a:rPr lang="en-US" sz="2000" i="1" dirty="0" smtClean="0"/>
              <a:t>: GSO Vietnam 2016</a:t>
            </a:r>
            <a:endParaRPr lang="en-US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232597" y="1077596"/>
            <a:ext cx="746975" cy="4001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/>
              <a:t>Year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095445" y="1063237"/>
            <a:ext cx="746975" cy="4001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/>
              <a:t>Year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20921" y="4969446"/>
            <a:ext cx="682580" cy="33855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dirty="0" smtClean="0"/>
              <a:t>Male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8115300" y="4969446"/>
            <a:ext cx="682580" cy="33855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dirty="0" smtClean="0"/>
              <a:t>Male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4569852" y="4969446"/>
            <a:ext cx="838199" cy="33855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dirty="0" smtClean="0"/>
              <a:t>Female</a:t>
            </a:r>
            <a:endParaRPr lang="en-US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8957256" y="4969446"/>
            <a:ext cx="838199" cy="33855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dirty="0" smtClean="0"/>
              <a:t>Female</a:t>
            </a:r>
            <a:endParaRPr lang="en-US" sz="160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973427" y="100980"/>
            <a:ext cx="10515600" cy="781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latin typeface="+mn-lt"/>
              </a:rPr>
              <a:t>Population Pyramid- Vietnam 2014-2049</a:t>
            </a:r>
            <a:endParaRPr lang="en-US" sz="280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3248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Vietnamese Elderly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Number </a:t>
            </a:r>
            <a:r>
              <a:rPr lang="en-US" dirty="0"/>
              <a:t>of older persons </a:t>
            </a:r>
            <a:r>
              <a:rPr lang="en-US" dirty="0" smtClean="0"/>
              <a:t>has </a:t>
            </a:r>
            <a:r>
              <a:rPr lang="en-US" dirty="0"/>
              <a:t>risen more rapidly than any other age </a:t>
            </a:r>
            <a:r>
              <a:rPr lang="en-US" dirty="0" smtClean="0"/>
              <a:t>groups</a:t>
            </a:r>
          </a:p>
          <a:p>
            <a:r>
              <a:rPr lang="en-US" dirty="0" smtClean="0"/>
              <a:t>75% living with children</a:t>
            </a:r>
          </a:p>
          <a:p>
            <a:r>
              <a:rPr lang="en-US" dirty="0" smtClean="0"/>
              <a:t>&gt; 1/3 elderly still work for living (agricultural/informal sector with low and unstable income) </a:t>
            </a:r>
          </a:p>
          <a:p>
            <a:r>
              <a:rPr lang="en-US" dirty="0" smtClean="0"/>
              <a:t>&gt; 60% elderly do not have monthly pension, 70%</a:t>
            </a:r>
            <a:r>
              <a:rPr lang="vi-VN" dirty="0" smtClean="0"/>
              <a:t> </a:t>
            </a:r>
            <a:r>
              <a:rPr lang="en-US" dirty="0" smtClean="0"/>
              <a:t>do not have savings for their own well-being</a:t>
            </a:r>
          </a:p>
          <a:p>
            <a:r>
              <a:rPr lang="en-US" dirty="0" smtClean="0"/>
              <a:t>60% living in difficulty, ~20% live under poverty standard </a:t>
            </a:r>
            <a:r>
              <a:rPr lang="en-US" sz="2600" dirty="0" smtClean="0"/>
              <a:t>(General Office for Population Family Planning)</a:t>
            </a:r>
            <a:endParaRPr lang="en-US" dirty="0" smtClean="0"/>
          </a:p>
          <a:p>
            <a:r>
              <a:rPr lang="en-US" dirty="0" smtClean="0"/>
              <a:t>On average, 13 years living in bad health conditions, 95% elderly have diseases (2.69 diseases/ person) (MOH)</a:t>
            </a:r>
          </a:p>
        </p:txBody>
      </p:sp>
    </p:spTree>
    <p:extLst>
      <p:ext uri="{BB962C8B-B14F-4D97-AF65-F5344CB8AC3E}">
        <p14:creationId xmlns:p14="http://schemas.microsoft.com/office/powerpoint/2010/main" val="274355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Challenges in Population Aging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696074" cy="4886575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Shifting </a:t>
            </a:r>
            <a:r>
              <a:rPr lang="en-US" dirty="0"/>
              <a:t>demographic </a:t>
            </a:r>
            <a:r>
              <a:rPr lang="en-US" dirty="0" smtClean="0"/>
              <a:t>trends raising </a:t>
            </a:r>
            <a:r>
              <a:rPr lang="en-US" dirty="0"/>
              <a:t>concerns about the possible impact on economic </a:t>
            </a:r>
            <a:r>
              <a:rPr lang="en-US" dirty="0" smtClean="0"/>
              <a:t>growth: </a:t>
            </a:r>
            <a:r>
              <a:rPr lang="en-US" dirty="0"/>
              <a:t>Declining workforces and large retired populations could entail significant economic </a:t>
            </a:r>
            <a:r>
              <a:rPr lang="en-US" dirty="0" smtClean="0"/>
              <a:t>setbacks</a:t>
            </a:r>
            <a:endParaRPr lang="en-US" dirty="0"/>
          </a:p>
          <a:p>
            <a:r>
              <a:rPr lang="en-US" dirty="0" smtClean="0"/>
              <a:t>Change in labor structure, lower economic development: old age labor increase, young labor decrease </a:t>
            </a:r>
          </a:p>
          <a:p>
            <a:r>
              <a:rPr lang="en-US" dirty="0" smtClean="0"/>
              <a:t>More budget allocate to social protection, esp. for the welfare of the elderly population </a:t>
            </a:r>
          </a:p>
          <a:p>
            <a:r>
              <a:rPr lang="en-US" dirty="0" smtClean="0"/>
              <a:t>Change in family living arrangement: inter-generation gaps enlarge, extended families decrease, single old persons in public social services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86679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811" y="365126"/>
            <a:ext cx="10956757" cy="948520"/>
          </a:xfrm>
        </p:spPr>
        <p:txBody>
          <a:bodyPr/>
          <a:lstStyle/>
          <a:p>
            <a:r>
              <a:rPr lang="en-US" b="1" spc="-150" dirty="0" smtClean="0"/>
              <a:t>What to do, what have been done</a:t>
            </a:r>
            <a:endParaRPr lang="en-US" b="1" spc="-15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9556"/>
            <a:ext cx="10515600" cy="5163750"/>
          </a:xfrm>
        </p:spPr>
        <p:txBody>
          <a:bodyPr>
            <a:normAutofit fontScale="92500" lnSpcReduction="10000"/>
          </a:bodyPr>
          <a:lstStyle/>
          <a:p>
            <a:pPr marL="228600" lvl="1">
              <a:spcBef>
                <a:spcPts val="1000"/>
              </a:spcBef>
            </a:pPr>
            <a:r>
              <a:rPr lang="en-US" sz="2800" dirty="0" smtClean="0"/>
              <a:t>What to do:</a:t>
            </a:r>
          </a:p>
          <a:p>
            <a:pPr marL="685800" lvl="2">
              <a:spcBef>
                <a:spcPts val="1000"/>
              </a:spcBef>
            </a:pPr>
            <a:r>
              <a:rPr lang="en-US" sz="2200" dirty="0" smtClean="0"/>
              <a:t>National </a:t>
            </a:r>
            <a:r>
              <a:rPr lang="en-US" sz="2200" dirty="0"/>
              <a:t>policies and </a:t>
            </a:r>
            <a:r>
              <a:rPr lang="en-US" sz="2200" dirty="0" err="1"/>
              <a:t>programmes</a:t>
            </a:r>
            <a:r>
              <a:rPr lang="en-US" sz="2200" dirty="0"/>
              <a:t> are to be designed and scaled up to meet the anticipated social protection and health requirements of a large elderly population</a:t>
            </a:r>
          </a:p>
          <a:p>
            <a:pPr marL="685800" lvl="2">
              <a:spcBef>
                <a:spcPts val="1000"/>
              </a:spcBef>
            </a:pPr>
            <a:r>
              <a:rPr lang="en-US" sz="2200" dirty="0"/>
              <a:t>Encourage higher fertility rates</a:t>
            </a:r>
          </a:p>
          <a:p>
            <a:pPr marL="685800" lvl="2">
              <a:spcBef>
                <a:spcPts val="1000"/>
              </a:spcBef>
            </a:pPr>
            <a:r>
              <a:rPr lang="en-US" sz="2200" dirty="0"/>
              <a:t>Increase support for elderly care</a:t>
            </a:r>
          </a:p>
          <a:p>
            <a:pPr marL="685800" lvl="2">
              <a:spcBef>
                <a:spcPts val="1000"/>
              </a:spcBef>
            </a:pPr>
            <a:r>
              <a:rPr lang="en-US" sz="2200" dirty="0" smtClean="0"/>
              <a:t>Increase </a:t>
            </a:r>
            <a:r>
              <a:rPr lang="en-US" sz="2200" dirty="0"/>
              <a:t>retirement age</a:t>
            </a:r>
          </a:p>
          <a:p>
            <a:pPr marL="228600" lvl="1">
              <a:spcBef>
                <a:spcPts val="1000"/>
              </a:spcBef>
            </a:pPr>
            <a:r>
              <a:rPr lang="en-US" sz="2800" dirty="0" smtClean="0"/>
              <a:t>What have been done:</a:t>
            </a:r>
          </a:p>
          <a:p>
            <a:pPr marL="685800" lvl="2">
              <a:spcBef>
                <a:spcPts val="1000"/>
              </a:spcBef>
            </a:pPr>
            <a:r>
              <a:rPr lang="en-US" sz="2200" dirty="0" smtClean="0"/>
              <a:t>Population </a:t>
            </a:r>
            <a:r>
              <a:rPr lang="en-US" sz="2200" dirty="0"/>
              <a:t>ageing has been included as one of the prioritized issues in </a:t>
            </a:r>
            <a:r>
              <a:rPr lang="en-US" sz="2200" dirty="0" smtClean="0"/>
              <a:t>certain national target policies (strategy </a:t>
            </a:r>
            <a:r>
              <a:rPr lang="en-US" sz="2200" dirty="0"/>
              <a:t>on population and reproductive health for </a:t>
            </a:r>
            <a:r>
              <a:rPr lang="en-US" sz="2200" dirty="0" smtClean="0"/>
              <a:t>2011-2020, socio-economic scheme, etc.)</a:t>
            </a:r>
          </a:p>
          <a:p>
            <a:pPr marL="685800" lvl="2">
              <a:spcBef>
                <a:spcPts val="1000"/>
              </a:spcBef>
            </a:pPr>
            <a:r>
              <a:rPr lang="en-US" sz="2200" dirty="0" smtClean="0"/>
              <a:t>Encouragement of 2-child families in certain cities (early 2017)</a:t>
            </a:r>
          </a:p>
          <a:p>
            <a:pPr marL="685800" lvl="2">
              <a:spcBef>
                <a:spcPts val="1000"/>
              </a:spcBef>
            </a:pPr>
            <a:r>
              <a:rPr lang="en-US" sz="2200" dirty="0"/>
              <a:t>Social pension </a:t>
            </a:r>
            <a:r>
              <a:rPr lang="en-US" sz="2200" dirty="0" smtClean="0"/>
              <a:t>since 2010 (allocated </a:t>
            </a:r>
            <a:r>
              <a:rPr lang="en-US" sz="2200" dirty="0"/>
              <a:t>to: 1) those among 60-79 poor single without support; 2) those from 80 and above without </a:t>
            </a:r>
            <a:r>
              <a:rPr lang="en-US" sz="2200" dirty="0" smtClean="0"/>
              <a:t>pension &gt;&gt; </a:t>
            </a:r>
            <a:r>
              <a:rPr lang="en-US" sz="2200" dirty="0"/>
              <a:t>~80% of 80+ elderly and 1/3 of 60-79 group receive social </a:t>
            </a:r>
            <a:r>
              <a:rPr lang="en-US" sz="2200" dirty="0" smtClean="0"/>
              <a:t>pension; equivalent to 5% of average pension)</a:t>
            </a:r>
            <a:endParaRPr lang="en-US" sz="2200" dirty="0"/>
          </a:p>
          <a:p>
            <a:pPr marL="685800" lvl="2">
              <a:spcBef>
                <a:spcPts val="1000"/>
              </a:spcBef>
            </a:pPr>
            <a:r>
              <a:rPr lang="en-US" sz="2200" dirty="0" smtClean="0"/>
              <a:t>Retirement age under discussion</a:t>
            </a:r>
          </a:p>
        </p:txBody>
      </p:sp>
    </p:spTree>
    <p:extLst>
      <p:ext uri="{BB962C8B-B14F-4D97-AF65-F5344CB8AC3E}">
        <p14:creationId xmlns:p14="http://schemas.microsoft.com/office/powerpoint/2010/main" val="27299798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811" y="365125"/>
            <a:ext cx="10956757" cy="1325563"/>
          </a:xfrm>
        </p:spPr>
        <p:txBody>
          <a:bodyPr/>
          <a:lstStyle/>
          <a:p>
            <a:r>
              <a:rPr lang="en-US" b="1" spc="-150" dirty="0" smtClean="0"/>
              <a:t>What should be done: lessons learnt from Japan</a:t>
            </a:r>
            <a:endParaRPr lang="en-US" b="1" spc="-15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02617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</a:pPr>
            <a:r>
              <a:rPr lang="en-US" sz="2800" dirty="0" smtClean="0"/>
              <a:t>Life-cycle </a:t>
            </a:r>
            <a:r>
              <a:rPr lang="en-US" sz="2800" dirty="0"/>
              <a:t>approach to health </a:t>
            </a:r>
            <a:r>
              <a:rPr lang="en-US" sz="2800" dirty="0" smtClean="0"/>
              <a:t>care system: starts </a:t>
            </a:r>
            <a:r>
              <a:rPr lang="en-US" sz="2800" dirty="0"/>
              <a:t>early, continues through the reproductive years and lasts into old </a:t>
            </a:r>
            <a:r>
              <a:rPr lang="en-US" sz="2800" dirty="0" smtClean="0"/>
              <a:t>age &gt;&gt; </a:t>
            </a:r>
            <a:r>
              <a:rPr lang="en-US" sz="2800" dirty="0"/>
              <a:t>essential for the physical and emotional well-being of older </a:t>
            </a:r>
            <a:r>
              <a:rPr lang="en-US" sz="2800" dirty="0" smtClean="0"/>
              <a:t>persons, and for long term population aging process</a:t>
            </a:r>
          </a:p>
          <a:p>
            <a:pPr marL="228600" lvl="1">
              <a:spcBef>
                <a:spcPts val="1000"/>
              </a:spcBef>
            </a:pPr>
            <a:r>
              <a:rPr lang="en-US" sz="2800" dirty="0"/>
              <a:t>Age-friendly </a:t>
            </a:r>
            <a:r>
              <a:rPr lang="en-US" sz="2800" dirty="0" smtClean="0"/>
              <a:t>environments: ensuring </a:t>
            </a:r>
            <a:r>
              <a:rPr lang="en-US" sz="2800" dirty="0"/>
              <a:t>the safety, health and independence of older </a:t>
            </a:r>
            <a:r>
              <a:rPr lang="en-US" sz="2800" dirty="0" smtClean="0"/>
              <a:t>persons</a:t>
            </a:r>
          </a:p>
          <a:p>
            <a:pPr marL="228600" lvl="1">
              <a:spcBef>
                <a:spcPts val="1000"/>
              </a:spcBef>
            </a:pPr>
            <a:r>
              <a:rPr lang="en-US" sz="2800" dirty="0"/>
              <a:t>Affordable housing and accessible </a:t>
            </a:r>
            <a:r>
              <a:rPr lang="en-US" sz="2800" dirty="0" smtClean="0"/>
              <a:t>transportation: help </a:t>
            </a:r>
            <a:r>
              <a:rPr lang="en-US" sz="2800" dirty="0"/>
              <a:t>older persons remain active members of </a:t>
            </a:r>
            <a:r>
              <a:rPr lang="en-US" sz="2800" dirty="0" smtClean="0"/>
              <a:t>society</a:t>
            </a:r>
          </a:p>
          <a:p>
            <a:pPr marL="228600" lvl="1">
              <a:spcBef>
                <a:spcPts val="1000"/>
              </a:spcBef>
            </a:pPr>
            <a:r>
              <a:rPr lang="en-US" sz="2800" dirty="0" smtClean="0"/>
              <a:t>Affordable social </a:t>
            </a:r>
            <a:r>
              <a:rPr lang="en-US" sz="2800" dirty="0"/>
              <a:t>pension for elderly </a:t>
            </a:r>
            <a:r>
              <a:rPr lang="en-US" sz="2800" dirty="0" smtClean="0"/>
              <a:t>population </a:t>
            </a:r>
          </a:p>
          <a:p>
            <a:pPr marL="228600" lvl="1">
              <a:spcBef>
                <a:spcPts val="1000"/>
              </a:spcBef>
            </a:pPr>
            <a:r>
              <a:rPr lang="en-US" sz="2800" dirty="0" smtClean="0"/>
              <a:t>Aging </a:t>
            </a:r>
            <a:r>
              <a:rPr lang="en-US" sz="2800" dirty="0"/>
              <a:t>in place: elderly living and coping with certain inevitable health problems at home, not in hospital</a:t>
            </a:r>
            <a:endParaRPr lang="vi-VN" sz="2800" dirty="0"/>
          </a:p>
          <a:p>
            <a:endParaRPr lang="vi-VN" sz="2400" dirty="0" smtClean="0"/>
          </a:p>
        </p:txBody>
      </p:sp>
    </p:spTree>
    <p:extLst>
      <p:ext uri="{BB962C8B-B14F-4D97-AF65-F5344CB8AC3E}">
        <p14:creationId xmlns:p14="http://schemas.microsoft.com/office/powerpoint/2010/main" val="2216852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1746</TotalTime>
  <Words>656</Words>
  <Application>Microsoft Office PowerPoint</Application>
  <PresentationFormat>Widescreen</PresentationFormat>
  <Paragraphs>80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Population Aging in Vietnam</vt:lpstr>
      <vt:lpstr>Vietnam under Rapid Population Aging </vt:lpstr>
      <vt:lpstr>Elderly population in Vietnam</vt:lpstr>
      <vt:lpstr>PowerPoint Presentation</vt:lpstr>
      <vt:lpstr>Souce: GSO Vietnam 2016</vt:lpstr>
      <vt:lpstr>Vietnamese Elderly</vt:lpstr>
      <vt:lpstr>Challenges in Population Aging</vt:lpstr>
      <vt:lpstr>What to do, what have been done</vt:lpstr>
      <vt:lpstr>What should be done: lessons learnt from Japan</vt:lpstr>
      <vt:lpstr>Thank you for your attention!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Universal Health Coverage under Population Aging:  the Case of Vietnam</dc:title>
  <dc:creator>DP</dc:creator>
  <cp:lastModifiedBy>DP</cp:lastModifiedBy>
  <cp:revision>56</cp:revision>
  <dcterms:created xsi:type="dcterms:W3CDTF">2017-07-13T07:10:18Z</dcterms:created>
  <dcterms:modified xsi:type="dcterms:W3CDTF">2017-08-16T03:41:22Z</dcterms:modified>
</cp:coreProperties>
</file>